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7" r:id="rId2"/>
    <p:sldId id="258" r:id="rId3"/>
    <p:sldId id="260" r:id="rId4"/>
    <p:sldId id="310" r:id="rId5"/>
    <p:sldId id="311" r:id="rId6"/>
    <p:sldId id="259" r:id="rId7"/>
    <p:sldId id="261" r:id="rId8"/>
    <p:sldId id="263" r:id="rId9"/>
    <p:sldId id="265" r:id="rId10"/>
    <p:sldId id="312" r:id="rId11"/>
    <p:sldId id="316" r:id="rId12"/>
    <p:sldId id="313" r:id="rId13"/>
    <p:sldId id="317" r:id="rId14"/>
    <p:sldId id="314" r:id="rId15"/>
    <p:sldId id="318" r:id="rId16"/>
    <p:sldId id="315" r:id="rId17"/>
    <p:sldId id="306"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9pPr>
  </p:defaultTextStyle>
  <p:extLst>
    <p:ext uri="{EFAFB233-063F-42B5-8137-9DF3F51BA10A}">
      <p15:sldGuideLst xmlns:p15="http://schemas.microsoft.com/office/powerpoint/2012/main">
        <p15:guide id="1" orient="horz" pos="4320" userDrawn="1">
          <p15:clr>
            <a:srgbClr val="A4A3A4"/>
          </p15:clr>
        </p15:guide>
        <p15:guide id="2" pos="121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lly Ellison" initials="ME" lastIdx="16" clrIdx="0">
    <p:extLst>
      <p:ext uri="{19B8F6BF-5375-455C-9EA6-DF929625EA0E}">
        <p15:presenceInfo xmlns:p15="http://schemas.microsoft.com/office/powerpoint/2012/main" userId="S::Molly.Ellison@burness.com::328c89ce-d0d5-4ec9-b379-0e976465b5ef" providerId="AD"/>
      </p:ext>
    </p:extLst>
  </p:cmAuthor>
  <p:cmAuthor id="2" name="Le Menestrel, Suzanne" initials="LMS" lastIdx="15" clrIdx="1">
    <p:extLst>
      <p:ext uri="{19B8F6BF-5375-455C-9EA6-DF929625EA0E}">
        <p15:presenceInfo xmlns:p15="http://schemas.microsoft.com/office/powerpoint/2012/main" userId="S-1-5-21-45552981-430774846-1031210941-67622" providerId="AD"/>
      </p:ext>
    </p:extLst>
  </p:cmAuthor>
  <p:cmAuthor id="3" name="Hira, Radhika" initials="HR" lastIdx="1" clrIdx="2">
    <p:extLst>
      <p:ext uri="{19B8F6BF-5375-455C-9EA6-DF929625EA0E}">
        <p15:presenceInfo xmlns:p15="http://schemas.microsoft.com/office/powerpoint/2012/main" userId="S-1-5-21-45552981-430774846-1031210941-911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758"/>
    <a:srgbClr val="015D8D"/>
    <a:srgbClr val="004D79"/>
    <a:srgbClr val="028AC9"/>
    <a:srgbClr val="98E4DB"/>
    <a:srgbClr val="F4C338"/>
    <a:srgbClr val="F29141"/>
    <a:srgbClr val="5D9C1C"/>
    <a:srgbClr val="86DFD4"/>
    <a:srgbClr val="D997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45718" autoAdjust="0"/>
  </p:normalViewPr>
  <p:slideViewPr>
    <p:cSldViewPr snapToGrid="0">
      <p:cViewPr varScale="1">
        <p:scale>
          <a:sx n="19" d="100"/>
          <a:sy n="19" d="100"/>
        </p:scale>
        <p:origin x="2102" y="82"/>
      </p:cViewPr>
      <p:guideLst>
        <p:guide orient="horz" pos="4320"/>
        <p:guide pos="12168"/>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89" d="100"/>
          <a:sy n="89" d="100"/>
        </p:scale>
        <p:origin x="380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The information in this presentation comes from </a:t>
            </a:r>
            <a:r>
              <a:rPr lang="en-US" baseline="0" dirty="0"/>
              <a:t>the National Academy of Medicine &amp; the National Academies </a:t>
            </a:r>
            <a:r>
              <a:rPr lang="en-US" sz="2200" b="0" i="0" dirty="0">
                <a:effectLst/>
                <a:latin typeface="+mj-lt"/>
                <a:ea typeface="+mj-ea"/>
                <a:cs typeface="+mj-cs"/>
                <a:sym typeface="Helvetica Neue"/>
              </a:rPr>
              <a:t>Health and Medicine Division’s </a:t>
            </a:r>
            <a:r>
              <a:rPr lang="en-US" baseline="0" dirty="0"/>
              <a:t>report </a:t>
            </a:r>
            <a:r>
              <a:rPr lang="en-US" i="1" baseline="0" dirty="0"/>
              <a:t>The Future of Nursing 2020-2030</a:t>
            </a:r>
            <a:r>
              <a:rPr lang="en-US" i="0" baseline="0" dirty="0"/>
              <a:t>, which </a:t>
            </a:r>
            <a:r>
              <a:rPr lang="en-US" sz="2200" b="0" i="0" dirty="0">
                <a:effectLst/>
                <a:latin typeface="+mj-lt"/>
                <a:ea typeface="+mj-ea"/>
                <a:cs typeface="+mj-cs"/>
                <a:sym typeface="Helvetica Neue"/>
              </a:rPr>
              <a:t>explores how nurses can work to reduce health disparities and promote equity, while keeping costs at bay, utilizing technology, and maintaining patient and family-focused care into 2030</a:t>
            </a:r>
            <a:r>
              <a:rPr lang="en-US" sz="2200" b="0" i="0" baseline="0" dirty="0">
                <a:effectLst/>
                <a:latin typeface="+mj-lt"/>
                <a:ea typeface="+mj-ea"/>
                <a:cs typeface="+mj-cs"/>
                <a:sym typeface="Helvetica Neue"/>
              </a:rPr>
              <a:t>. The report was developed by an expert committee, NAM and NASEM staff.</a:t>
            </a:r>
          </a:p>
          <a:p>
            <a:r>
              <a:rPr lang="en-US" sz="2200" b="0" i="0" dirty="0">
                <a:effectLst/>
                <a:latin typeface="+mj-lt"/>
                <a:ea typeface="+mj-ea"/>
                <a:cs typeface="+mj-cs"/>
                <a:sym typeface="Helvetica Neue"/>
              </a:rPr>
              <a:t>Funds for the committee’s work were provided by the Robert Wood Johnson Foundation (RWJF).</a:t>
            </a:r>
          </a:p>
          <a:p>
            <a:endParaRPr lang="en-US" sz="2200" b="0" i="0" dirty="0">
              <a:effectLst/>
              <a:latin typeface="+mj-lt"/>
              <a:ea typeface="+mj-ea"/>
              <a:cs typeface="+mj-cs"/>
              <a:sym typeface="Helvetica Neue"/>
            </a:endParaRPr>
          </a:p>
          <a:p>
            <a:r>
              <a:rPr lang="en-US" sz="2200" b="0" i="0" dirty="0">
                <a:effectLst/>
                <a:latin typeface="+mj-lt"/>
                <a:ea typeface="+mj-ea"/>
                <a:cs typeface="+mj-cs"/>
                <a:sym typeface="Helvetica Neue"/>
              </a:rPr>
              <a:t>We’ll cover</a:t>
            </a:r>
            <a:r>
              <a:rPr lang="en-US" sz="2200" b="0" i="0" baseline="0" dirty="0">
                <a:effectLst/>
                <a:latin typeface="+mj-lt"/>
                <a:ea typeface="+mj-ea"/>
                <a:cs typeface="+mj-cs"/>
                <a:sym typeface="Helvetica Neue"/>
              </a:rPr>
              <a:t> nurse well-being, which is just one aspect of the 2021 report</a:t>
            </a:r>
            <a:r>
              <a:rPr lang="en-US" sz="2200" b="0" i="0" dirty="0">
                <a:effectLst/>
                <a:latin typeface="+mj-lt"/>
                <a:ea typeface="+mj-ea"/>
                <a:cs typeface="+mj-cs"/>
                <a:sym typeface="Helvetica Neue"/>
              </a:rPr>
              <a:t>. The 9</a:t>
            </a:r>
            <a:r>
              <a:rPr lang="en-US" sz="2200" b="0" i="0" baseline="0" dirty="0">
                <a:effectLst/>
                <a:latin typeface="+mj-lt"/>
                <a:ea typeface="+mj-ea"/>
                <a:cs typeface="+mj-cs"/>
                <a:sym typeface="Helvetica Neue"/>
              </a:rPr>
              <a:t> recommendations the report outlines all lead towards utilizing nurses to advance health equity. You can learn more by visiting: nam.edu/the-future-of-nursing-2020-2030/</a:t>
            </a:r>
            <a:endParaRPr lang="en-US" dirty="0"/>
          </a:p>
        </p:txBody>
      </p:sp>
    </p:spTree>
    <p:extLst>
      <p:ext uri="{BB962C8B-B14F-4D97-AF65-F5344CB8AC3E}">
        <p14:creationId xmlns:p14="http://schemas.microsoft.com/office/powerpoint/2010/main" val="3076235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200" dirty="0">
                <a:effectLst/>
                <a:latin typeface="+mj-lt"/>
                <a:ea typeface="+mj-ea"/>
                <a:cs typeface="+mj-cs"/>
                <a:sym typeface="Helvetica Neue"/>
              </a:rPr>
              <a:t>A nation cannot fully thrive until everyone—no matter who they are, where they live, or how much money they make—can live their healthiest possible life, and helping people live their healthiest life is and has always been the essential role of nurses. Ultimately, the health and well-being of nurses influence the quality, safety, and cost of the care they provide, as well as organizations and systems of care. The COVID-19 pandemic has starkly revealed the challenges nurses face every day, and has added significant new challenges.</a:t>
            </a:r>
          </a:p>
          <a:p>
            <a:endParaRPr lang="en-US" sz="2200" dirty="0">
              <a:effectLst/>
              <a:latin typeface="+mj-lt"/>
              <a:ea typeface="+mj-ea"/>
              <a:cs typeface="+mj-cs"/>
              <a:sym typeface="Helvetica Neue"/>
            </a:endParaRPr>
          </a:p>
        </p:txBody>
      </p:sp>
    </p:spTree>
    <p:extLst>
      <p:ext uri="{BB962C8B-B14F-4D97-AF65-F5344CB8AC3E}">
        <p14:creationId xmlns:p14="http://schemas.microsoft.com/office/powerpoint/2010/main" val="210610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rtl="0" eaLnBrk="1" fontAlgn="base" latinLnBrk="0" hangingPunct="1">
              <a:lnSpc>
                <a:spcPct val="117999"/>
              </a:lnSpc>
              <a:spcBef>
                <a:spcPts val="0"/>
              </a:spcBef>
              <a:spcAft>
                <a:spcPts val="0"/>
              </a:spcAft>
              <a:buClrTx/>
              <a:buSzTx/>
              <a:buFontTx/>
              <a:buNone/>
              <a:tabLst/>
              <a:defRPr/>
            </a:pPr>
            <a:r>
              <a:rPr lang="en-US" sz="2200" dirty="0">
                <a:effectLst/>
                <a:latin typeface="+mj-lt"/>
                <a:ea typeface="+mj-ea"/>
                <a:cs typeface="+mj-cs"/>
                <a:sym typeface="Helvetica Neue"/>
              </a:rPr>
              <a:t>Nurses’ health and well-being are affected by workplace, which impacts quality and safety of the care they provide.</a:t>
            </a:r>
          </a:p>
          <a:p>
            <a:pPr marL="0" marR="0" lvl="0" indent="0" defTabSz="457200" rtl="0" eaLnBrk="1" fontAlgn="base" latinLnBrk="0" hangingPunct="1">
              <a:lnSpc>
                <a:spcPct val="117999"/>
              </a:lnSpc>
              <a:spcBef>
                <a:spcPts val="0"/>
              </a:spcBef>
              <a:spcAft>
                <a:spcPts val="0"/>
              </a:spcAft>
              <a:buClrTx/>
              <a:buSzTx/>
              <a:buFontTx/>
              <a:buNone/>
              <a:tabLst/>
              <a:defRPr/>
            </a:pPr>
            <a:endParaRPr lang="en-US" sz="2200" dirty="0">
              <a:effectLst/>
              <a:latin typeface="+mj-lt"/>
              <a:ea typeface="+mj-ea"/>
              <a:cs typeface="+mj-cs"/>
              <a:sym typeface="Helvetica Neue"/>
            </a:endParaRPr>
          </a:p>
          <a:p>
            <a:pPr marL="0" indent="0" rtl="0" fontAlgn="base">
              <a:buFont typeface="Arial" panose="020B0604020202020204" pitchFamily="34" charset="0"/>
              <a:buNone/>
            </a:pPr>
            <a:r>
              <a:rPr lang="en-US" sz="2200" b="0" i="0" u="none" strike="noStrike" dirty="0">
                <a:effectLst/>
                <a:latin typeface="+mj-lt"/>
                <a:ea typeface="+mj-ea"/>
                <a:cs typeface="+mj-cs"/>
                <a:sym typeface="Helvetica Neue"/>
              </a:rPr>
              <a:t>Workplace can hold physical, mental, emotional, and ethical challenges:</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risk of infection </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physical or verbal assault</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high physical demands</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managing and supporting the needs of multiple patients with complex needs</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necessary emotional conversations with patients and families</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confronting challenging social and ethical issues</a:t>
            </a:r>
          </a:p>
          <a:p>
            <a:pPr marL="342900" lvl="3" indent="-342900" rtl="0" fontAlgn="base">
              <a:buFont typeface="Arial" panose="020B0604020202020204" pitchFamily="34" charset="0"/>
              <a:buChar char="•"/>
            </a:pPr>
            <a:r>
              <a:rPr lang="en-US" sz="2200" b="0" i="0" u="none" strike="noStrike" dirty="0">
                <a:effectLst/>
                <a:latin typeface="+mj-lt"/>
                <a:ea typeface="+mj-ea"/>
                <a:cs typeface="+mj-cs"/>
                <a:sym typeface="Helvetica Neue"/>
              </a:rPr>
              <a:t>Facing discrimination from</a:t>
            </a:r>
            <a:r>
              <a:rPr lang="en-US" sz="2200" b="0" i="0" u="none" strike="noStrike" baseline="0" dirty="0">
                <a:effectLst/>
                <a:latin typeface="+mj-lt"/>
                <a:ea typeface="+mj-ea"/>
                <a:cs typeface="+mj-cs"/>
                <a:sym typeface="Helvetica Neue"/>
              </a:rPr>
              <a:t> colleagues and patients (we’ll go further into this later in the presentation)</a:t>
            </a:r>
          </a:p>
          <a:p>
            <a:pPr marL="342900" lvl="3" indent="-342900" rtl="0" fontAlgn="base">
              <a:buFont typeface="Arial" panose="020B0604020202020204" pitchFamily="34" charset="0"/>
              <a:buChar char="•"/>
            </a:pPr>
            <a:endParaRPr lang="en-US" sz="2200" b="0" i="0" u="none" strike="noStrike" baseline="0" dirty="0">
              <a:effectLst/>
              <a:latin typeface="+mj-lt"/>
              <a:ea typeface="+mj-ea"/>
              <a:cs typeface="+mj-cs"/>
              <a:sym typeface="Helvetica Neue"/>
            </a:endParaRPr>
          </a:p>
          <a:p>
            <a:pPr marL="0" marR="0" lvl="0" indent="0" defTabSz="457200" rtl="0" eaLnBrk="1" fontAlgn="base" latinLnBrk="0" hangingPunct="1">
              <a:lnSpc>
                <a:spcPct val="117999"/>
              </a:lnSpc>
              <a:spcBef>
                <a:spcPts val="0"/>
              </a:spcBef>
              <a:spcAft>
                <a:spcPts val="0"/>
              </a:spcAft>
              <a:buClrTx/>
              <a:buSzTx/>
              <a:buFontTx/>
              <a:buNone/>
              <a:tabLst/>
              <a:defRPr/>
            </a:pPr>
            <a:r>
              <a:rPr lang="en-US" sz="2000" dirty="0">
                <a:effectLst/>
                <a:latin typeface="+mj-lt"/>
                <a:ea typeface="+mj-ea"/>
                <a:cs typeface="+mj-cs"/>
                <a:sym typeface="Helvetica Neue"/>
              </a:rPr>
              <a:t>These stressors can lead to feelings of anxiety, burnout, depression, stress, and risks of suicide and substance use disorders</a:t>
            </a:r>
            <a:r>
              <a:rPr lang="en-US" sz="2000" baseline="0" dirty="0">
                <a:effectLst/>
                <a:latin typeface="+mj-lt"/>
                <a:ea typeface="+mj-ea"/>
                <a:cs typeface="+mj-cs"/>
                <a:sym typeface="Helvetica Neue"/>
              </a:rPr>
              <a:t>, which have been exacerbated during COVID.</a:t>
            </a:r>
          </a:p>
          <a:p>
            <a:pPr rtl="0" fontAlgn="base"/>
            <a:endParaRPr lang="en-US" sz="2200" b="0" i="0" u="none" strike="noStrike" dirty="0">
              <a:effectLst/>
              <a:latin typeface="+mj-lt"/>
              <a:ea typeface="+mj-ea"/>
              <a:cs typeface="+mj-cs"/>
              <a:sym typeface="Helvetica Neue"/>
            </a:endParaRPr>
          </a:p>
        </p:txBody>
      </p:sp>
    </p:spTree>
    <p:extLst>
      <p:ext uri="{BB962C8B-B14F-4D97-AF65-F5344CB8AC3E}">
        <p14:creationId xmlns:p14="http://schemas.microsoft.com/office/powerpoint/2010/main" val="1737146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000" dirty="0">
                <a:effectLst/>
                <a:latin typeface="+mj-lt"/>
                <a:ea typeface="+mj-ea"/>
                <a:cs typeface="+mj-cs"/>
                <a:sym typeface="Helvetica Neue"/>
              </a:rPr>
              <a:t>These factors are all</a:t>
            </a:r>
            <a:r>
              <a:rPr lang="en-US" sz="2000" baseline="0" dirty="0">
                <a:effectLst/>
                <a:latin typeface="+mj-lt"/>
                <a:ea typeface="+mj-ea"/>
                <a:cs typeface="+mj-cs"/>
                <a:sym typeface="Helvetica Neue"/>
              </a:rPr>
              <a:t> </a:t>
            </a:r>
            <a:r>
              <a:rPr lang="en-US" sz="2000" dirty="0">
                <a:effectLst/>
                <a:latin typeface="+mj-lt"/>
                <a:ea typeface="+mj-ea"/>
                <a:cs typeface="+mj-cs"/>
                <a:sym typeface="Helvetica Neue"/>
              </a:rPr>
              <a:t>compounded by the lack of diversity among the nursing workforce and faculty</a:t>
            </a:r>
            <a:endParaRPr lang="en-US" sz="2200" u="none" strike="noStrike" dirty="0">
              <a:effectLst/>
              <a:latin typeface="+mj-lt"/>
              <a:ea typeface="+mj-ea"/>
              <a:cs typeface="+mj-cs"/>
              <a:sym typeface="Helvetica Neue"/>
            </a:endParaRPr>
          </a:p>
        </p:txBody>
      </p:sp>
    </p:spTree>
    <p:extLst>
      <p:ext uri="{BB962C8B-B14F-4D97-AF65-F5344CB8AC3E}">
        <p14:creationId xmlns:p14="http://schemas.microsoft.com/office/powerpoint/2010/main" val="369310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400" dirty="0">
                <a:effectLst/>
                <a:latin typeface="+mj-lt"/>
                <a:ea typeface="+mj-ea"/>
                <a:cs typeface="+mj-cs"/>
                <a:sym typeface="Helvetica Neue"/>
              </a:rPr>
              <a:t>Nurses had a well-being crisis long before COVID:</a:t>
            </a:r>
          </a:p>
          <a:p>
            <a:pPr marL="0" lvl="1" indent="0">
              <a:buFont typeface="Arial" panose="020B0604020202020204" pitchFamily="34" charset="0"/>
              <a:buNone/>
            </a:pPr>
            <a:endParaRPr lang="en-US" sz="2400" dirty="0">
              <a:effectLst/>
              <a:latin typeface="+mj-lt"/>
              <a:ea typeface="+mj-ea"/>
              <a:cs typeface="+mj-cs"/>
              <a:sym typeface="Helvetica Neue"/>
            </a:endParaRPr>
          </a:p>
          <a:p>
            <a:pPr marL="342900" lvl="0" indent="-342900">
              <a:buFont typeface="Arial" panose="020B0604020202020204" pitchFamily="34" charset="0"/>
              <a:buChar char="•"/>
            </a:pPr>
            <a:r>
              <a:rPr lang="en-US" sz="2400" dirty="0">
                <a:effectLst/>
                <a:latin typeface="+mj-lt"/>
                <a:ea typeface="+mj-ea"/>
                <a:cs typeface="+mj-cs"/>
                <a:sym typeface="Helvetica Neue"/>
              </a:rPr>
              <a:t>Individual nurses’ health, joy and meaning in their work, professional satisfaction, and engagement with their job</a:t>
            </a:r>
          </a:p>
          <a:p>
            <a:pPr marL="0" lvl="1" indent="0">
              <a:buFont typeface="Arial" panose="020B0604020202020204" pitchFamily="34" charset="0"/>
              <a:buNone/>
            </a:pPr>
            <a:r>
              <a:rPr lang="en-US" sz="2400" dirty="0">
                <a:effectLst/>
                <a:latin typeface="+mj-lt"/>
                <a:ea typeface="+mj-ea"/>
                <a:cs typeface="+mj-cs"/>
                <a:sym typeface="Helvetica Neue"/>
              </a:rPr>
              <a:t>		</a:t>
            </a:r>
          </a:p>
          <a:p>
            <a:pPr marL="0" lvl="1" indent="0">
              <a:buFont typeface="Arial" panose="020B0604020202020204" pitchFamily="34" charset="0"/>
              <a:buNone/>
            </a:pPr>
            <a:r>
              <a:rPr lang="en-US" sz="2400" dirty="0">
                <a:effectLst/>
                <a:latin typeface="+mj-lt"/>
                <a:ea typeface="+mj-ea"/>
                <a:cs typeface="+mj-cs"/>
                <a:sym typeface="Helvetica Neue"/>
              </a:rPr>
              <a:t>Estimated rates of burnout among nurses range from 35 to 45 percent.</a:t>
            </a:r>
          </a:p>
          <a:p>
            <a:pPr marL="0" lvl="5" indent="0">
              <a:buFont typeface="Arial" panose="020B0604020202020204" pitchFamily="34" charset="0"/>
              <a:buNone/>
            </a:pPr>
            <a:r>
              <a:rPr lang="en-US" sz="2400" dirty="0">
                <a:effectLst/>
                <a:latin typeface="+mj-lt"/>
                <a:ea typeface="+mj-ea"/>
                <a:cs typeface="+mj-cs"/>
                <a:sym typeface="Helvetica Neue"/>
              </a:rPr>
              <a:t>		</a:t>
            </a:r>
            <a:br>
              <a:rPr lang="en-US" sz="2400" dirty="0">
                <a:effectLst/>
                <a:latin typeface="+mj-lt"/>
                <a:ea typeface="+mj-ea"/>
                <a:cs typeface="+mj-cs"/>
                <a:sym typeface="Helvetica Neue"/>
              </a:rPr>
            </a:br>
            <a:r>
              <a:rPr lang="en-US" sz="2400" dirty="0">
                <a:effectLst/>
                <a:latin typeface="+mj-lt"/>
                <a:ea typeface="+mj-ea"/>
                <a:cs typeface="+mj-cs"/>
                <a:sym typeface="Helvetica Neue"/>
              </a:rPr>
              <a:t>Nurses are at higher risk than the general population for suicide.</a:t>
            </a:r>
          </a:p>
          <a:p>
            <a:pPr marL="0" lvl="4" indent="0">
              <a:buFont typeface="Arial" panose="020B0604020202020204" pitchFamily="34" charset="0"/>
              <a:buNone/>
            </a:pPr>
            <a:endParaRPr lang="en-US" sz="2400" dirty="0">
              <a:effectLst/>
              <a:latin typeface="+mj-lt"/>
              <a:ea typeface="+mj-ea"/>
              <a:cs typeface="+mj-cs"/>
              <a:sym typeface="Helvetica Neue"/>
            </a:endParaRPr>
          </a:p>
          <a:p>
            <a:pPr marL="0" lvl="4" indent="0">
              <a:buFont typeface="Arial" panose="020B0604020202020204" pitchFamily="34" charset="0"/>
              <a:buNone/>
            </a:pPr>
            <a:endParaRPr lang="en-US" sz="2400" dirty="0">
              <a:effectLst/>
              <a:latin typeface="+mj-lt"/>
              <a:ea typeface="+mj-ea"/>
              <a:cs typeface="+mj-cs"/>
              <a:sym typeface="Helvetica Neue"/>
            </a:endParaRPr>
          </a:p>
          <a:p>
            <a:pPr marL="342900" lvl="0" indent="-342900">
              <a:buFont typeface="Arial" panose="020B0604020202020204" pitchFamily="34" charset="0"/>
              <a:buChar char="•"/>
            </a:pPr>
            <a:r>
              <a:rPr lang="en-US" sz="2400" dirty="0">
                <a:effectLst/>
                <a:latin typeface="+mj-lt"/>
                <a:ea typeface="+mj-ea"/>
                <a:cs typeface="+mj-cs"/>
                <a:sym typeface="Helvetica Neue"/>
              </a:rPr>
              <a:t>nurses’ ability to provide quality and safe care, resulting in such consequences (general and medication administration errors, poor relationships with patients and coworkers, and lower patient satisfaction)</a:t>
            </a:r>
            <a:br>
              <a:rPr lang="en-US" sz="2400" dirty="0">
                <a:effectLst/>
                <a:latin typeface="+mj-lt"/>
                <a:ea typeface="+mj-ea"/>
                <a:cs typeface="+mj-cs"/>
                <a:sym typeface="Helvetica Neue"/>
              </a:rPr>
            </a:br>
            <a:endParaRPr lang="en-US" sz="2400" dirty="0">
              <a:effectLst/>
              <a:latin typeface="+mj-lt"/>
              <a:ea typeface="+mj-ea"/>
              <a:cs typeface="+mj-cs"/>
              <a:sym typeface="Helvetica Neue"/>
            </a:endParaRPr>
          </a:p>
          <a:p>
            <a:pPr marL="342900" lvl="0" indent="-342900">
              <a:buFont typeface="Arial" panose="020B0604020202020204" pitchFamily="34" charset="0"/>
              <a:buChar char="•"/>
            </a:pPr>
            <a:r>
              <a:rPr lang="en-US" sz="2400" dirty="0">
                <a:effectLst/>
                <a:latin typeface="+mj-lt"/>
                <a:ea typeface="+mj-ea"/>
                <a:cs typeface="+mj-cs"/>
                <a:sym typeface="Helvetica Neue"/>
              </a:rPr>
              <a:t>patients and their perceptions of the quality of care they receive, which can impact their willingness</a:t>
            </a:r>
            <a:r>
              <a:rPr lang="en-US" sz="2400" baseline="0" dirty="0">
                <a:effectLst/>
                <a:latin typeface="+mj-lt"/>
                <a:ea typeface="+mj-ea"/>
                <a:cs typeface="+mj-cs"/>
                <a:sym typeface="Helvetica Neue"/>
              </a:rPr>
              <a:t> to trust/seek out care</a:t>
            </a:r>
          </a:p>
          <a:p>
            <a:pPr marL="342900" lvl="0" indent="-342900">
              <a:buFont typeface="Arial" panose="020B0604020202020204" pitchFamily="34" charset="0"/>
              <a:buChar char="•"/>
            </a:pPr>
            <a:endParaRPr lang="en-US" sz="2400" baseline="0" dirty="0">
              <a:effectLst/>
              <a:latin typeface="+mj-lt"/>
              <a:ea typeface="+mj-ea"/>
              <a:cs typeface="+mj-cs"/>
              <a:sym typeface="Helvetica Neue"/>
            </a:endParaRPr>
          </a:p>
          <a:p>
            <a:pPr marL="0" lvl="0" indent="0">
              <a:buFont typeface="Arial" panose="020B0604020202020204" pitchFamily="34" charset="0"/>
              <a:buNone/>
            </a:pPr>
            <a:r>
              <a:rPr lang="en-US" sz="2400" baseline="0" dirty="0">
                <a:effectLst/>
                <a:latin typeface="+mj-lt"/>
                <a:ea typeface="+mj-ea"/>
                <a:cs typeface="+mj-cs"/>
                <a:sym typeface="Helvetica Neue"/>
              </a:rPr>
              <a:t>is necessary to address to reduce health disparities		</a:t>
            </a:r>
          </a:p>
          <a:p>
            <a:pPr marL="0" lvl="0" indent="0">
              <a:buFont typeface="Arial" panose="020B0604020202020204" pitchFamily="34" charset="0"/>
              <a:buNone/>
            </a:pPr>
            <a:endParaRPr lang="en-US" sz="2400" dirty="0">
              <a:effectLst/>
              <a:latin typeface="+mj-lt"/>
              <a:ea typeface="+mj-ea"/>
              <a:cs typeface="+mj-cs"/>
              <a:sym typeface="Helvetica Neue"/>
            </a:endParaRPr>
          </a:p>
          <a:p>
            <a:pPr marL="342900" lvl="0" indent="-342900">
              <a:buFont typeface="Arial" panose="020B0604020202020204" pitchFamily="34" charset="0"/>
              <a:buChar char="•"/>
            </a:pPr>
            <a:r>
              <a:rPr lang="en-US" sz="2400" dirty="0">
                <a:effectLst/>
                <a:latin typeface="+mj-lt"/>
                <a:ea typeface="+mj-ea"/>
                <a:cs typeface="+mj-cs"/>
                <a:sym typeface="Helvetica Neue"/>
              </a:rPr>
              <a:t>health care system, impacting turnover rates and the costs of hiring and training new nurses</a:t>
            </a:r>
          </a:p>
          <a:p>
            <a:pPr marL="0" marR="0" lvl="5"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br>
              <a:rPr lang="en-US" sz="2400" dirty="0">
                <a:effectLst/>
                <a:latin typeface="+mj-lt"/>
                <a:ea typeface="+mj-ea"/>
                <a:cs typeface="+mj-cs"/>
                <a:sym typeface="Helvetica Neue"/>
              </a:rPr>
            </a:br>
            <a:r>
              <a:rPr lang="en-US" sz="2400" dirty="0">
                <a:effectLst/>
                <a:latin typeface="+mj-lt"/>
                <a:ea typeface="+mj-ea"/>
                <a:cs typeface="+mj-cs"/>
                <a:sym typeface="Helvetica Neue"/>
              </a:rPr>
              <a:t>the average cost of turnover for a hospital-based registered nurse 	(RN) is $44,400. 	</a:t>
            </a:r>
          </a:p>
          <a:p>
            <a:pPr marL="0" marR="0" lvl="5"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400" dirty="0">
                <a:effectLst/>
                <a:latin typeface="+mj-lt"/>
                <a:ea typeface="+mj-ea"/>
                <a:cs typeface="+mj-cs"/>
                <a:sym typeface="Helvetica Neue"/>
              </a:rPr>
              <a:t>		</a:t>
            </a:r>
          </a:p>
          <a:p>
            <a:pPr marL="0" marR="0" lvl="5"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400" dirty="0">
                <a:effectLst/>
                <a:latin typeface="+mj-lt"/>
                <a:ea typeface="+mj-ea"/>
                <a:cs typeface="+mj-cs"/>
                <a:sym typeface="Helvetica Neue"/>
              </a:rPr>
              <a:t>Consequently, nurse turnover costs the average hospital $3.6–$6.1 	million per year</a:t>
            </a:r>
          </a:p>
          <a:p>
            <a:pPr marL="0" lvl="5" indent="0">
              <a:buFont typeface="Arial" panose="020B0604020202020204" pitchFamily="34" charset="0"/>
              <a:buNone/>
            </a:pPr>
            <a:endParaRPr lang="en-US" sz="2400" dirty="0">
              <a:effectLst/>
              <a:latin typeface="+mj-lt"/>
              <a:ea typeface="+mj-ea"/>
              <a:cs typeface="+mj-cs"/>
              <a:sym typeface="Helvetica Neue"/>
            </a:endParaRPr>
          </a:p>
        </p:txBody>
      </p:sp>
    </p:spTree>
    <p:extLst>
      <p:ext uri="{BB962C8B-B14F-4D97-AF65-F5344CB8AC3E}">
        <p14:creationId xmlns:p14="http://schemas.microsoft.com/office/powerpoint/2010/main" val="242178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endParaRPr lang="en-US" sz="2200" dirty="0">
              <a:effectLst/>
              <a:latin typeface="+mj-lt"/>
              <a:ea typeface="+mj-ea"/>
              <a:cs typeface="+mj-cs"/>
              <a:sym typeface="Helvetica Neue"/>
            </a:endParaRPr>
          </a:p>
        </p:txBody>
      </p:sp>
    </p:spTree>
    <p:extLst>
      <p:ext uri="{BB962C8B-B14F-4D97-AF65-F5344CB8AC3E}">
        <p14:creationId xmlns:p14="http://schemas.microsoft.com/office/powerpoint/2010/main" val="3854996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200" dirty="0">
                <a:effectLst/>
                <a:latin typeface="+mj-lt"/>
                <a:ea typeface="+mj-ea"/>
                <a:cs typeface="+mj-cs"/>
                <a:sym typeface="Helvetica Neue"/>
              </a:rPr>
              <a:t>Employers of nurses, nursing education programs, nursing leaders, licensing boards and nursing organizations, should implement systems and evidence-based interventions dedicated to fostering nurse well-being.</a:t>
            </a:r>
          </a:p>
          <a:p>
            <a:endParaRPr lang="en-US" sz="2200" dirty="0">
              <a:effectLst/>
              <a:latin typeface="+mj-lt"/>
              <a:ea typeface="+mj-ea"/>
              <a:cs typeface="+mj-cs"/>
              <a:sym typeface="Helvetica Neue"/>
            </a:endParaRPr>
          </a:p>
          <a:p>
            <a:r>
              <a:rPr lang="en-US" sz="2200" dirty="0">
                <a:effectLst/>
                <a:latin typeface="+mj-lt"/>
                <a:ea typeface="+mj-ea"/>
                <a:cs typeface="+mj-cs"/>
                <a:sym typeface="Helvetica Neue"/>
              </a:rPr>
              <a:t>The evidence demonstrates that integrated, systematic, organization-focused interventions are more effective at reducing burnout and improving well-being.</a:t>
            </a:r>
            <a:endParaRPr lang="en-US" dirty="0"/>
          </a:p>
        </p:txBody>
      </p:sp>
    </p:spTree>
    <p:extLst>
      <p:ext uri="{BB962C8B-B14F-4D97-AF65-F5344CB8AC3E}">
        <p14:creationId xmlns:p14="http://schemas.microsoft.com/office/powerpoint/2010/main" val="1246172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400" dirty="0">
                <a:effectLst/>
                <a:latin typeface="+mj-lt"/>
                <a:ea typeface="+mj-ea"/>
                <a:cs typeface="+mj-cs"/>
                <a:sym typeface="Helvetica Neue"/>
              </a:rPr>
              <a:t>National nursing organizations must develop a shared agenda for addressing social determinants of health and achieving health equity. </a:t>
            </a: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endParaRPr lang="en-US" sz="2200" b="0" i="0" dirty="0">
              <a:effectLst/>
              <a:latin typeface="+mj-lt"/>
              <a:ea typeface="+mj-ea"/>
              <a:cs typeface="+mj-cs"/>
              <a:sym typeface="Helvetica Neue"/>
            </a:endParaRPr>
          </a:p>
          <a:p>
            <a:pPr marL="342900" lvl="0" indent="-342900">
              <a:buFont typeface="Arial" panose="020B0604020202020204" pitchFamily="34" charset="0"/>
              <a:buChar char="•"/>
            </a:pPr>
            <a:endParaRPr lang="en-US" sz="2400" dirty="0">
              <a:effectLst/>
              <a:latin typeface="+mj-lt"/>
              <a:ea typeface="+mj-ea"/>
              <a:cs typeface="+mj-cs"/>
              <a:sym typeface="Helvetica Neue"/>
            </a:endParaRPr>
          </a:p>
          <a:p>
            <a:endParaRPr lang="en-US" dirty="0"/>
          </a:p>
        </p:txBody>
      </p:sp>
    </p:spTree>
    <p:extLst>
      <p:ext uri="{BB962C8B-B14F-4D97-AF65-F5344CB8AC3E}">
        <p14:creationId xmlns:p14="http://schemas.microsoft.com/office/powerpoint/2010/main" val="3093463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buFont typeface="Arial" panose="020B0604020202020204" pitchFamily="34" charset="0"/>
              <a:buChar char="•"/>
            </a:pPr>
            <a:r>
              <a:rPr lang="en-US" sz="2000" dirty="0">
                <a:effectLst/>
                <a:latin typeface="+mj-lt"/>
                <a:ea typeface="+mj-ea"/>
                <a:cs typeface="+mj-cs"/>
                <a:sym typeface="Helvetica Neue"/>
              </a:rPr>
              <a:t>Develop priorities and best practices across nursing practice, education, leadership, and health policy engagement.</a:t>
            </a:r>
          </a:p>
          <a:p>
            <a:pPr marL="342900" lvl="0" indent="-342900">
              <a:buFont typeface="Arial" panose="020B0604020202020204" pitchFamily="34" charset="0"/>
              <a:buChar char="•"/>
            </a:pPr>
            <a:endParaRPr lang="en-US" sz="2000" dirty="0">
              <a:effectLst/>
              <a:latin typeface="+mj-lt"/>
              <a:ea typeface="+mj-ea"/>
              <a:cs typeface="+mj-cs"/>
              <a:sym typeface="Helvetica Neue"/>
            </a:endParaRPr>
          </a:p>
          <a:p>
            <a:pPr marL="342900" lvl="0" indent="-342900">
              <a:buFont typeface="Arial" panose="020B0604020202020204" pitchFamily="34" charset="0"/>
              <a:buChar char="•"/>
            </a:pPr>
            <a:r>
              <a:rPr lang="en-US" sz="2000" dirty="0">
                <a:effectLst/>
                <a:latin typeface="+mj-lt"/>
                <a:ea typeface="+mj-ea"/>
                <a:cs typeface="+mj-cs"/>
                <a:sym typeface="Helvetica Neue"/>
              </a:rPr>
              <a:t>Organizations can leverage their organizational infrastructure to curate resources; offer programs; and interpret and disseminate reports, research, and best practices.</a:t>
            </a:r>
          </a:p>
          <a:p>
            <a:pPr marL="0" lvl="0" indent="0">
              <a:buFont typeface="Arial" panose="020B0604020202020204" pitchFamily="34" charset="0"/>
              <a:buNone/>
            </a:pPr>
            <a:endParaRPr lang="en-US" sz="2000" dirty="0">
              <a:effectLst/>
              <a:latin typeface="+mj-lt"/>
              <a:ea typeface="+mj-ea"/>
              <a:cs typeface="+mj-cs"/>
              <a:sym typeface="Helvetica Neue"/>
            </a:endParaRPr>
          </a:p>
          <a:p>
            <a:pPr marL="0" marR="0" lvl="6"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000" dirty="0">
                <a:effectLst/>
                <a:latin typeface="+mj-lt"/>
                <a:ea typeface="+mj-ea"/>
                <a:cs typeface="+mj-cs"/>
                <a:sym typeface="Helvetica Neue"/>
              </a:rPr>
              <a:t>	</a:t>
            </a:r>
          </a:p>
          <a:p>
            <a:pPr marL="0" marR="0" lvl="6"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000" b="0" i="0" dirty="0">
                <a:effectLst/>
                <a:latin typeface="+mj-lt"/>
                <a:ea typeface="+mj-ea"/>
                <a:cs typeface="+mj-cs"/>
                <a:sym typeface="Helvetica Neue"/>
              </a:rPr>
              <a:t>Developing mechanisms for prioritizing and sharing continuing education and skill-training resources focused on</a:t>
            </a:r>
            <a:r>
              <a:rPr lang="en-US" sz="2000" b="0" i="0" baseline="0" dirty="0">
                <a:effectLst/>
                <a:latin typeface="+mj-lt"/>
                <a:ea typeface="+mj-ea"/>
                <a:cs typeface="+mj-cs"/>
                <a:sym typeface="Helvetica Neue"/>
              </a:rPr>
              <a:t> </a:t>
            </a:r>
            <a:r>
              <a:rPr lang="en-US" sz="2000" b="0" i="0" dirty="0">
                <a:effectLst/>
                <a:latin typeface="+mj-lt"/>
                <a:ea typeface="+mj-ea"/>
                <a:cs typeface="+mj-cs"/>
                <a:sym typeface="Helvetica Neue"/>
              </a:rPr>
              <a:t>nurses’ health, well-being, resilience, and self-care to ensure a healthy nursing workforce. These resources should be used by nurses and others in leadership positions.</a:t>
            </a:r>
          </a:p>
          <a:p>
            <a:pPr marL="0" lvl="3" indent="0">
              <a:buFont typeface="Arial" panose="020B0604020202020204" pitchFamily="34" charset="0"/>
              <a:buNone/>
            </a:pPr>
            <a:endParaRPr lang="en-US" sz="2000" dirty="0">
              <a:effectLst/>
              <a:latin typeface="+mj-lt"/>
              <a:ea typeface="+mj-ea"/>
              <a:cs typeface="+mj-cs"/>
              <a:sym typeface="Helvetica Neue"/>
            </a:endParaRP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000" b="0" i="0" dirty="0">
                <a:effectLst/>
                <a:latin typeface="+mj-lt"/>
                <a:ea typeface="+mj-ea"/>
                <a:cs typeface="+mj-cs"/>
                <a:sym typeface="Helvetica Neue"/>
              </a:rPr>
              <a:t>Assessing diversity, equity, and inclusion, and eliminate policies, regulations, and systems that perpetuate structural racism, cultural racism, and discrimination with respect to identity (e.g., sexual orientation, gender), place (e.g., rural, 	inner city), and circumstances (e.g., disabilities, depression).</a:t>
            </a: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0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000" b="0" i="0" dirty="0">
                <a:effectLst/>
                <a:latin typeface="+mj-lt"/>
                <a:ea typeface="+mj-ea"/>
                <a:cs typeface="+mj-cs"/>
                <a:sym typeface="Helvetica Neue"/>
              </a:rPr>
              <a:t>Increasing the number and diversity of nurses, especially those with expertise in health equity, population health, and SDOH, on boards and in other leadership positions within and outside of health care (e.g., community boards, housing authorities, school boards, technology-related positions).</a:t>
            </a:r>
          </a:p>
          <a:p>
            <a:pPr marL="0" lvl="2" indent="0">
              <a:buFont typeface="Arial" panose="020B0604020202020204" pitchFamily="34" charset="0"/>
              <a:buNone/>
            </a:pPr>
            <a:endParaRPr lang="en-US" sz="2000" dirty="0">
              <a:effectLst/>
              <a:latin typeface="+mj-lt"/>
              <a:ea typeface="+mj-ea"/>
              <a:cs typeface="+mj-cs"/>
              <a:sym typeface="Helvetica Neue"/>
            </a:endParaRP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000" b="0" i="0" dirty="0">
                <a:effectLst/>
                <a:latin typeface="+mj-lt"/>
                <a:ea typeface="+mj-ea"/>
                <a:cs typeface="+mj-cs"/>
                <a:sym typeface="Helvetica Neue"/>
              </a:rPr>
              <a:t>	</a:t>
            </a:r>
            <a:endParaRPr lang="en-US" sz="2000" dirty="0">
              <a:effectLst/>
              <a:latin typeface="+mj-lt"/>
              <a:ea typeface="+mj-ea"/>
              <a:cs typeface="+mj-cs"/>
              <a:sym typeface="Helvetica Neue"/>
            </a:endParaRPr>
          </a:p>
          <a:p>
            <a:pPr marL="342900" lvl="0" indent="-342900">
              <a:buFont typeface="Arial" panose="020B0604020202020204" pitchFamily="34" charset="0"/>
              <a:buChar char="•"/>
            </a:pPr>
            <a:endParaRPr lang="en-US" sz="2000" dirty="0">
              <a:effectLst/>
              <a:latin typeface="+mj-lt"/>
              <a:ea typeface="+mj-ea"/>
              <a:cs typeface="+mj-cs"/>
              <a:sym typeface="Helvetica Neue"/>
            </a:endParaRPr>
          </a:p>
          <a:p>
            <a:pPr marL="342900" lvl="0" indent="-342900">
              <a:buFont typeface="Arial" panose="020B0604020202020204" pitchFamily="34" charset="0"/>
              <a:buChar char="•"/>
            </a:pPr>
            <a:endParaRPr lang="en-US" sz="2000" dirty="0">
              <a:effectLst/>
              <a:latin typeface="+mj-lt"/>
              <a:ea typeface="+mj-ea"/>
              <a:cs typeface="+mj-cs"/>
              <a:sym typeface="Helvetica Neue"/>
            </a:endParaRPr>
          </a:p>
          <a:p>
            <a:pPr lvl="0"/>
            <a:endParaRPr lang="en-US" dirty="0"/>
          </a:p>
        </p:txBody>
      </p:sp>
    </p:spTree>
    <p:extLst>
      <p:ext uri="{BB962C8B-B14F-4D97-AF65-F5344CB8AC3E}">
        <p14:creationId xmlns:p14="http://schemas.microsoft.com/office/powerpoint/2010/main" val="845308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400" dirty="0">
                <a:effectLst/>
                <a:latin typeface="+mj-lt"/>
                <a:ea typeface="+mj-ea"/>
                <a:cs typeface="+mj-cs"/>
                <a:sym typeface="Helvetica Neue"/>
              </a:rPr>
              <a:t>Nurse leaders can shape the day-to-day work life of nurses: setting the culture and tone of the workplace, developing and enforcing policies, and serving as exemplars of well-being</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985577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2" indent="-342900">
              <a:buFont typeface="Arial" panose="020B0604020202020204" pitchFamily="34" charset="0"/>
              <a:buChar char="•"/>
            </a:pPr>
            <a:r>
              <a:rPr lang="en-US" sz="2400" dirty="0">
                <a:effectLst/>
                <a:latin typeface="+mj-lt"/>
                <a:ea typeface="+mj-ea"/>
                <a:cs typeface="+mj-cs"/>
                <a:sym typeface="Helvetica Neue"/>
              </a:rPr>
              <a:t>advocate for adequate pay and benefits, and address staffing and scheduling issues to prevent nurses from being overworked.</a:t>
            </a:r>
          </a:p>
          <a:p>
            <a:pPr marL="342900" lvl="2" indent="-342900">
              <a:buFont typeface="Arial" panose="020B0604020202020204" pitchFamily="34" charset="0"/>
              <a:buChar char="•"/>
            </a:pPr>
            <a:r>
              <a:rPr lang="en-US" sz="2400" dirty="0">
                <a:effectLst/>
                <a:latin typeface="+mj-lt"/>
                <a:ea typeface="+mj-ea"/>
                <a:cs typeface="+mj-cs"/>
                <a:sym typeface="Helvetica Neue"/>
              </a:rPr>
              <a:t>addressing workplace safety and incivility and bullying, and by creating a culture in which all nurses feel supported and respected</a:t>
            </a:r>
          </a:p>
          <a:p>
            <a:pPr marL="342900" lvl="2" indent="-342900">
              <a:buFont typeface="Arial" panose="020B0604020202020204" pitchFamily="34" charset="0"/>
              <a:buChar char="•"/>
            </a:pPr>
            <a:endParaRPr lang="en-US" sz="240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400" b="0" i="0" dirty="0">
                <a:effectLst/>
                <a:latin typeface="+mj-lt"/>
                <a:ea typeface="+mj-ea"/>
                <a:cs typeface="+mj-cs"/>
                <a:sym typeface="Helvetica Neue"/>
              </a:rPr>
              <a:t>Understanding that all nurses have</a:t>
            </a:r>
            <a:r>
              <a:rPr lang="en-US" sz="2400" b="0" i="0" baseline="0" dirty="0">
                <a:effectLst/>
                <a:latin typeface="+mj-lt"/>
                <a:ea typeface="+mj-ea"/>
                <a:cs typeface="+mj-cs"/>
                <a:sym typeface="Helvetica Neue"/>
              </a:rPr>
              <a:t> the power and responsibility to share the nursing perspective on matters impacting their health and well-being when communicating with other health professionals, patients, communities, and executive leadership. Nurse leaders can lend their voices to board and committee to ensure priorities and policies are driven by nurses.</a:t>
            </a: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4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400" b="0" i="0" dirty="0">
                <a:effectLst/>
                <a:latin typeface="+mj-lt"/>
                <a:ea typeface="+mj-ea"/>
                <a:cs typeface="+mj-cs"/>
                <a:sym typeface="Helvetica Neue"/>
              </a:rPr>
              <a:t>Prioritizing and investing in evidence-based mental, physical, behavioral, social, and moral health interventions, including reward programs meaningful to nurses in diverse roles and specialties, to promote nurses’ health, well-being, and resilience within work teams and organizations.</a:t>
            </a: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4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400" b="0" i="0" dirty="0">
                <a:effectLst/>
                <a:latin typeface="+mj-lt"/>
                <a:ea typeface="+mj-ea"/>
                <a:cs typeface="+mj-cs"/>
                <a:sym typeface="Helvetica Neue"/>
              </a:rPr>
              <a:t>Developing and evaluating training programs for nurse leaders,</a:t>
            </a:r>
            <a:r>
              <a:rPr lang="en-US" sz="2400" b="0" i="0" baseline="0" dirty="0">
                <a:effectLst/>
                <a:latin typeface="+mj-lt"/>
                <a:ea typeface="+mj-ea"/>
                <a:cs typeface="+mj-cs"/>
                <a:sym typeface="Helvetica Neue"/>
              </a:rPr>
              <a:t> such </a:t>
            </a:r>
            <a:r>
              <a:rPr lang="en-US" sz="2400" b="0" i="0" dirty="0">
                <a:effectLst/>
                <a:latin typeface="+mj-lt"/>
                <a:ea typeface="+mj-ea"/>
                <a:cs typeface="+mj-cs"/>
                <a:sym typeface="Helvetica Neue"/>
              </a:rPr>
              <a:t>programs can cultivate communication, business, and leadership competencies, can improve health care’s response, outcomes for patients, staff well-being, and the financial stability of hospital</a:t>
            </a:r>
          </a:p>
          <a:p>
            <a:pPr marL="0" lvl="2" indent="0">
              <a:buFont typeface="Arial" panose="020B0604020202020204" pitchFamily="34" charset="0"/>
              <a:buNone/>
            </a:pPr>
            <a:endParaRPr lang="en-US" sz="240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Supporting diversity, equity, and inclusion across the nursing workforce, and identifying and eliminating policies and systems that perpetuate structural racism, cultural racism, and discrimination in the nursing profession.</a:t>
            </a: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Nurses are accountable for building an antiracist culture and employers are responsible for establishing an antiracist, inclusive work environment. Nurse leaders</a:t>
            </a:r>
            <a:r>
              <a:rPr lang="en-US" sz="2200" b="0" i="0" baseline="0" dirty="0">
                <a:effectLst/>
                <a:latin typeface="+mj-lt"/>
                <a:ea typeface="+mj-ea"/>
                <a:cs typeface="+mj-cs"/>
                <a:sym typeface="Helvetica Neue"/>
              </a:rPr>
              <a:t> can take a leading role in catalyzing and enforcing antiracist culture and environments (such as mentor and sponsor nurses from traditionally underrepresented communities in order to build a more diverse nursing workforce and increase the number of underrepresented nurses in leadership positions.)</a:t>
            </a:r>
            <a:br>
              <a:rPr lang="en-US" sz="2200" b="0" i="0" baseline="0" dirty="0">
                <a:effectLst/>
                <a:latin typeface="+mj-lt"/>
                <a:ea typeface="+mj-ea"/>
                <a:cs typeface="+mj-cs"/>
                <a:sym typeface="Helvetica Neue"/>
              </a:rPr>
            </a:br>
            <a:endParaRPr lang="en-US" sz="2200" b="0" i="0" dirty="0">
              <a:effectLst/>
              <a:latin typeface="+mj-lt"/>
              <a:ea typeface="+mj-ea"/>
              <a:cs typeface="+mj-cs"/>
              <a:sym typeface="Helvetica Neue"/>
            </a:endParaRPr>
          </a:p>
          <a:p>
            <a:r>
              <a:rPr lang="en-US" sz="2200" b="0" i="0" dirty="0">
                <a:effectLst/>
                <a:latin typeface="+mj-lt"/>
                <a:ea typeface="+mj-ea"/>
                <a:cs typeface="+mj-cs"/>
                <a:sym typeface="Helvetica Neue"/>
              </a:rPr>
              <a:t>Key</a:t>
            </a:r>
            <a:r>
              <a:rPr lang="en-US" sz="2200" b="0" i="0" baseline="0" dirty="0">
                <a:effectLst/>
                <a:latin typeface="+mj-lt"/>
                <a:ea typeface="+mj-ea"/>
                <a:cs typeface="+mj-cs"/>
                <a:sym typeface="Helvetica Neue"/>
              </a:rPr>
              <a:t> competencies for nurse leaders include </a:t>
            </a:r>
            <a:r>
              <a:rPr lang="en-US" sz="2200" b="0" i="0" dirty="0">
                <a:effectLst/>
                <a:latin typeface="+mj-lt"/>
                <a:ea typeface="+mj-ea"/>
                <a:cs typeface="+mj-cs"/>
                <a:sym typeface="Helvetica Neue"/>
              </a:rPr>
              <a:t>visioning for health equity, leading multisector partnerships, leading change, innovating and improving, teaming across boundaries, creating a culture of equity, creating systems and structures for equity, and mentoring and sponsoring.</a:t>
            </a: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1" dirty="0">
                <a:effectLst/>
                <a:latin typeface="+mj-lt"/>
                <a:ea typeface="+mj-ea"/>
                <a:cs typeface="+mj-cs"/>
                <a:sym typeface="Helvetica Neue"/>
              </a:rPr>
              <a:t>Can refer</a:t>
            </a:r>
            <a:r>
              <a:rPr lang="en-US" sz="2200" b="0" i="1" baseline="0" dirty="0">
                <a:effectLst/>
                <a:latin typeface="+mj-lt"/>
                <a:ea typeface="+mj-ea"/>
                <a:cs typeface="+mj-cs"/>
                <a:sym typeface="Helvetica Neue"/>
              </a:rPr>
              <a:t> folks back to Table 9-1 in the full report for more opportunities for involvement: https://www.nap.edu/read/25982/chapter/1</a:t>
            </a:r>
            <a:endParaRPr lang="en-US" sz="2200" b="0" i="1"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2"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lvl="2" indent="0">
              <a:buFont typeface="Arial" panose="020B0604020202020204" pitchFamily="34" charset="0"/>
              <a:buNone/>
            </a:pPr>
            <a:endParaRPr lang="en-US" sz="2400" dirty="0">
              <a:effectLst/>
              <a:latin typeface="+mj-lt"/>
              <a:ea typeface="+mj-ea"/>
              <a:cs typeface="+mj-cs"/>
              <a:sym typeface="Helvetica Neue"/>
            </a:endParaRPr>
          </a:p>
        </p:txBody>
      </p:sp>
    </p:spTree>
    <p:extLst>
      <p:ext uri="{BB962C8B-B14F-4D97-AF65-F5344CB8AC3E}">
        <p14:creationId xmlns:p14="http://schemas.microsoft.com/office/powerpoint/2010/main" val="685122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b="0" i="0" baseline="0" dirty="0">
                <a:effectLst/>
                <a:latin typeface="+mj-lt"/>
                <a:ea typeface="+mj-ea"/>
                <a:cs typeface="+mj-cs"/>
                <a:sym typeface="Helvetica Neue"/>
              </a:rPr>
              <a:t>Nurse well-being is a high-priority domain that must be covered in nursing education. </a:t>
            </a:r>
            <a:r>
              <a:rPr lang="en-US" sz="2200" dirty="0">
                <a:effectLst/>
                <a:latin typeface="+mj-lt"/>
                <a:ea typeface="+mj-ea"/>
                <a:cs typeface="+mj-cs"/>
                <a:sym typeface="Helvetica Neue"/>
              </a:rPr>
              <a:t>Nursing educational institutions must ensure students’ well-being, and be accountable for teaching the skills and providing</a:t>
            </a:r>
            <a:r>
              <a:rPr lang="en-US" sz="2200" baseline="0" dirty="0">
                <a:effectLst/>
                <a:latin typeface="+mj-lt"/>
                <a:ea typeface="+mj-ea"/>
                <a:cs typeface="+mj-cs"/>
                <a:sym typeface="Helvetica Neue"/>
              </a:rPr>
              <a:t> the </a:t>
            </a:r>
            <a:r>
              <a:rPr lang="en-US" sz="2200" dirty="0">
                <a:effectLst/>
                <a:latin typeface="+mj-lt"/>
                <a:ea typeface="+mj-ea"/>
                <a:cs typeface="+mj-cs"/>
                <a:sym typeface="Helvetica Neue"/>
              </a:rPr>
              <a:t>resources necessary for well-being throughout a nursing career.</a:t>
            </a:r>
          </a:p>
          <a:p>
            <a:endParaRPr lang="en-US" dirty="0"/>
          </a:p>
        </p:txBody>
      </p:sp>
    </p:spTree>
    <p:extLst>
      <p:ext uri="{BB962C8B-B14F-4D97-AF65-F5344CB8AC3E}">
        <p14:creationId xmlns:p14="http://schemas.microsoft.com/office/powerpoint/2010/main" val="1026424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200" b="0" i="0" dirty="0">
                <a:effectLst/>
                <a:latin typeface="+mj-lt"/>
                <a:ea typeface="+mj-ea"/>
                <a:cs typeface="+mj-cs"/>
                <a:sym typeface="Helvetica Neue"/>
              </a:rPr>
              <a:t>Integrating content on nurses’ health and well-being into programs to raise nursing students’ awareness of these concerns and provide students with associated skill training and support before</a:t>
            </a:r>
            <a:r>
              <a:rPr lang="en-US" sz="2200" b="0" i="0" baseline="0" dirty="0">
                <a:effectLst/>
                <a:latin typeface="+mj-lt"/>
                <a:ea typeface="+mj-ea"/>
                <a:cs typeface="+mj-cs"/>
                <a:sym typeface="Helvetica Neue"/>
              </a:rPr>
              <a:t> transitioning into practice.</a:t>
            </a:r>
            <a:endParaRPr lang="en-US" sz="2200" b="0" i="0" dirty="0">
              <a:effectLst/>
              <a:latin typeface="+mj-lt"/>
              <a:ea typeface="+mj-ea"/>
              <a:cs typeface="+mj-cs"/>
              <a:sym typeface="Helvetica Neue"/>
            </a:endParaRPr>
          </a:p>
          <a:p>
            <a:pPr marL="342900" indent="-342900">
              <a:buFont typeface="Arial" panose="020B0604020202020204" pitchFamily="34" charset="0"/>
              <a:buChar char="•"/>
            </a:pPr>
            <a:endParaRPr lang="en-US" sz="2200" b="0" i="0" dirty="0">
              <a:effectLst/>
              <a:latin typeface="+mj-lt"/>
              <a:ea typeface="+mj-ea"/>
              <a:cs typeface="+mj-cs"/>
              <a:sym typeface="Helvetica Neue"/>
            </a:endParaRPr>
          </a:p>
          <a:p>
            <a:pPr marL="342900" indent="-342900">
              <a:buFont typeface="Arial" panose="020B0604020202020204" pitchFamily="34" charset="0"/>
              <a:buChar char="•"/>
            </a:pPr>
            <a:r>
              <a:rPr lang="en-US" sz="2200" b="0" i="0" dirty="0">
                <a:effectLst/>
                <a:latin typeface="+mj-lt"/>
                <a:ea typeface="+mj-ea"/>
                <a:cs typeface="+mj-cs"/>
                <a:sym typeface="Helvetica Neue"/>
              </a:rPr>
              <a:t>Creating mechanisms (organizational policy and regulations) to protect students most at risk for behavioral health challenges. Examples: economic hardships;</a:t>
            </a:r>
            <a:r>
              <a:rPr lang="en-US" sz="2200" b="0" i="0" baseline="0" dirty="0">
                <a:effectLst/>
                <a:latin typeface="+mj-lt"/>
                <a:ea typeface="+mj-ea"/>
                <a:cs typeface="+mj-cs"/>
                <a:sym typeface="Helvetica Neue"/>
              </a:rPr>
              <a:t> feeling unsafe or </a:t>
            </a:r>
            <a:r>
              <a:rPr lang="en-US" sz="2200" b="0" i="0" dirty="0">
                <a:effectLst/>
                <a:latin typeface="+mj-lt"/>
                <a:ea typeface="+mj-ea"/>
                <a:cs typeface="+mj-cs"/>
                <a:sym typeface="Helvetica Neue"/>
              </a:rPr>
              <a:t>isolated; a target</a:t>
            </a:r>
            <a:r>
              <a:rPr lang="en-US" sz="2200" b="0" i="0" baseline="0" dirty="0">
                <a:effectLst/>
                <a:latin typeface="+mj-lt"/>
                <a:ea typeface="+mj-ea"/>
                <a:cs typeface="+mj-cs"/>
                <a:sym typeface="Helvetica Neue"/>
              </a:rPr>
              <a:t> </a:t>
            </a:r>
            <a:r>
              <a:rPr lang="en-US" sz="2200" b="0" i="0" dirty="0">
                <a:effectLst/>
                <a:latin typeface="+mj-lt"/>
                <a:ea typeface="+mj-ea"/>
                <a:cs typeface="+mj-cs"/>
                <a:sym typeface="Helvetica Neue"/>
              </a:rPr>
              <a:t>of bias, discrimination, and injustice.</a:t>
            </a:r>
          </a:p>
          <a:p>
            <a:pPr marL="342900" indent="-342900">
              <a:buFont typeface="Arial" panose="020B0604020202020204" pitchFamily="34" charset="0"/>
              <a:buChar char="•"/>
            </a:pPr>
            <a:endParaRPr lang="en-US" sz="2200" b="0" i="0" dirty="0">
              <a:effectLst/>
              <a:latin typeface="+mj-lt"/>
              <a:ea typeface="+mj-ea"/>
              <a:cs typeface="+mj-cs"/>
              <a:sym typeface="Helvetica Neue"/>
            </a:endParaRPr>
          </a:p>
          <a:p>
            <a:pPr marL="0" indent="0">
              <a:buFont typeface="Arial" panose="020B0604020202020204" pitchFamily="34" charset="0"/>
              <a:buNone/>
            </a:pPr>
            <a:r>
              <a:rPr lang="en-US" sz="2200" b="0" i="0" dirty="0">
                <a:effectLst/>
                <a:latin typeface="+mj-lt"/>
                <a:ea typeface="+mj-ea"/>
                <a:cs typeface="+mj-cs"/>
                <a:sym typeface="Helvetica Neue"/>
              </a:rPr>
              <a:t>Ensuring that nursing</a:t>
            </a:r>
            <a:r>
              <a:rPr lang="en-US" sz="2200" b="0" i="0" baseline="0" dirty="0">
                <a:effectLst/>
                <a:latin typeface="+mj-lt"/>
                <a:ea typeface="+mj-ea"/>
                <a:cs typeface="+mj-cs"/>
                <a:sym typeface="Helvetica Neue"/>
              </a:rPr>
              <a:t> curriculum is embedded in coursework and experiential learning that effectively prepares students to promote health equity, reduce health disparities, and improve the health and well-being of the population will build the capacity of the nursing workforce. By </a:t>
            </a:r>
            <a:r>
              <a:rPr lang="en-US" sz="2200" b="0" i="0" dirty="0">
                <a:effectLst/>
                <a:latin typeface="+mj-lt"/>
                <a:ea typeface="+mj-ea"/>
                <a:cs typeface="+mj-cs"/>
                <a:sym typeface="Helvetica Neue"/>
              </a:rPr>
              <a:t>increasing staff capacity we can improve workflow, promote transdisciplinary collaboration, reduce modifiable burden, and distribute responsibilities to reflect nurses’ expertise and scope of practice.</a:t>
            </a:r>
            <a:endParaRPr lang="en-US" sz="2200" b="0" i="0" baseline="0" dirty="0">
              <a:effectLst/>
              <a:latin typeface="+mj-lt"/>
              <a:ea typeface="+mj-ea"/>
              <a:cs typeface="+mj-cs"/>
              <a:sym typeface="Helvetica Neue"/>
            </a:endParaRPr>
          </a:p>
          <a:p>
            <a:pPr marL="0" indent="0">
              <a:buFont typeface="Arial" panose="020B0604020202020204" pitchFamily="34" charset="0"/>
              <a:buNone/>
            </a:pPr>
            <a:endParaRPr lang="en-US" sz="2200" b="0" i="0" baseline="0" dirty="0">
              <a:effectLst/>
              <a:latin typeface="+mj-lt"/>
              <a:ea typeface="+mj-ea"/>
              <a:cs typeface="+mj-cs"/>
              <a:sym typeface="Helvetica Neue"/>
            </a:endParaRPr>
          </a:p>
          <a:p>
            <a:pPr marL="0" indent="0">
              <a:buFont typeface="Arial" panose="020B0604020202020204" pitchFamily="34" charset="0"/>
              <a:buNone/>
            </a:pPr>
            <a:endParaRPr lang="en-US" sz="2200" b="0" i="0" baseline="0" dirty="0">
              <a:effectLst/>
              <a:latin typeface="+mj-lt"/>
              <a:ea typeface="+mj-ea"/>
              <a:cs typeface="+mj-cs"/>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200" dirty="0">
              <a:effectLst/>
              <a:latin typeface="+mj-lt"/>
              <a:ea typeface="+mj-ea"/>
              <a:cs typeface="+mj-cs"/>
              <a:sym typeface="Helvetica Neue"/>
            </a:endParaRPr>
          </a:p>
        </p:txBody>
      </p:sp>
    </p:spTree>
    <p:extLst>
      <p:ext uri="{BB962C8B-B14F-4D97-AF65-F5344CB8AC3E}">
        <p14:creationId xmlns:p14="http://schemas.microsoft.com/office/powerpoint/2010/main" val="498372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2400" dirty="0">
                <a:effectLst/>
                <a:latin typeface="+mj-lt"/>
                <a:ea typeface="+mj-ea"/>
                <a:cs typeface="+mj-cs"/>
                <a:sym typeface="Helvetica Neue"/>
              </a:rPr>
              <a:t>The environments in which nurses work affect the health and well-being of the nursing workforce, which impacts the quality, safety and cost of care they provide. It is up to employers</a:t>
            </a:r>
            <a:r>
              <a:rPr lang="en-US" sz="2400" baseline="0" dirty="0">
                <a:effectLst/>
                <a:latin typeface="+mj-lt"/>
                <a:ea typeface="+mj-ea"/>
                <a:cs typeface="+mj-cs"/>
                <a:sym typeface="Helvetica Neue"/>
              </a:rPr>
              <a:t> of nurses to ensure they are minimizing barriers to protecting nurse well-being.</a:t>
            </a:r>
            <a:endParaRPr lang="en-US" sz="2400" dirty="0">
              <a:effectLst/>
              <a:latin typeface="+mj-lt"/>
              <a:ea typeface="+mj-ea"/>
              <a:cs typeface="+mj-cs"/>
              <a:sym typeface="Helvetica Neue"/>
            </a:endParaRPr>
          </a:p>
          <a:p>
            <a:pPr marL="342900" lvl="1" indent="-342900">
              <a:buFont typeface="Arial" panose="020B0604020202020204" pitchFamily="34" charset="0"/>
              <a:buChar char="•"/>
            </a:pPr>
            <a:r>
              <a:rPr lang="en-US" sz="2400" dirty="0">
                <a:effectLst/>
                <a:latin typeface="+mj-lt"/>
                <a:ea typeface="+mj-ea"/>
                <a:cs typeface="+mj-cs"/>
                <a:sym typeface="Helvetica Neue"/>
              </a:rPr>
              <a:t>It is important to note that nurses’ environments &amp; challenges must be taken into consideration</a:t>
            </a:r>
          </a:p>
          <a:p>
            <a:pPr marL="342900" lvl="2" indent="-342900">
              <a:buFont typeface="Arial" panose="020B0604020202020204" pitchFamily="34" charset="0"/>
              <a:buChar char="•"/>
            </a:pPr>
            <a:r>
              <a:rPr lang="en-US" sz="2400" dirty="0">
                <a:effectLst/>
                <a:latin typeface="+mj-lt"/>
                <a:ea typeface="+mj-ea"/>
                <a:cs typeface="+mj-cs"/>
                <a:sym typeface="Helvetica Neue"/>
              </a:rPr>
              <a:t>Nurses in community settings and in clinical settings face different risks &amp; challenges in relation to well-being</a:t>
            </a:r>
            <a:r>
              <a:rPr lang="en-US" sz="1400" dirty="0">
                <a:effectLst/>
                <a:latin typeface="+mj-lt"/>
                <a:ea typeface="+mj-ea"/>
                <a:cs typeface="+mj-cs"/>
                <a:sym typeface="Helvetica Neue"/>
              </a:rPr>
              <a:t> </a:t>
            </a:r>
            <a:endParaRPr lang="en-US" sz="2400" dirty="0">
              <a:effectLst/>
              <a:latin typeface="+mj-lt"/>
              <a:ea typeface="+mj-ea"/>
              <a:cs typeface="+mj-cs"/>
              <a:sym typeface="Helvetica Neue"/>
            </a:endParaRPr>
          </a:p>
        </p:txBody>
      </p:sp>
    </p:spTree>
    <p:extLst>
      <p:ext uri="{BB962C8B-B14F-4D97-AF65-F5344CB8AC3E}">
        <p14:creationId xmlns:p14="http://schemas.microsoft.com/office/powerpoint/2010/main" val="3526437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1" indent="-342900">
              <a:buFont typeface="Arial" panose="020B0604020202020204" pitchFamily="34" charset="0"/>
              <a:buChar char="•"/>
            </a:pPr>
            <a:r>
              <a:rPr lang="en-US" sz="2400" dirty="0">
                <a:effectLst/>
                <a:latin typeface="+mj-lt"/>
                <a:ea typeface="+mj-ea"/>
                <a:cs typeface="+mj-cs"/>
                <a:sym typeface="Helvetica Neue"/>
              </a:rPr>
              <a:t>Must be accountable for monitoring &amp; improving nurse well-being as a priority </a:t>
            </a:r>
          </a:p>
          <a:p>
            <a:pPr marL="342900" marR="0" lvl="1"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effectLst/>
                <a:latin typeface="+mj-lt"/>
                <a:ea typeface="+mj-ea"/>
                <a:cs typeface="+mj-cs"/>
                <a:sym typeface="Helvetica Neue"/>
              </a:rPr>
              <a:t>Redesign systems (environments, culture, and policies) that affect nurses </a:t>
            </a:r>
          </a:p>
          <a:p>
            <a:pPr marL="342900" marR="0" lvl="1"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400" dirty="0">
                <a:effectLst/>
                <a:latin typeface="+mj-lt"/>
                <a:ea typeface="+mj-ea"/>
                <a:cs typeface="+mj-cs"/>
                <a:sym typeface="Helvetica Neue"/>
              </a:rPr>
              <a:t>Bolster nurses’ personal capabilities to foster well-being; offer the</a:t>
            </a:r>
            <a:r>
              <a:rPr lang="en-US" sz="2400" baseline="0" dirty="0">
                <a:effectLst/>
                <a:latin typeface="+mj-lt"/>
                <a:ea typeface="+mj-ea"/>
                <a:cs typeface="+mj-cs"/>
                <a:sym typeface="Helvetica Neue"/>
              </a:rPr>
              <a:t> </a:t>
            </a:r>
            <a:r>
              <a:rPr lang="en-US" sz="2400" dirty="0">
                <a:effectLst/>
                <a:latin typeface="+mj-lt"/>
                <a:ea typeface="+mj-ea"/>
                <a:cs typeface="+mj-cs"/>
                <a:sym typeface="Helvetica Neue"/>
              </a:rPr>
              <a:t>education, resources, and training in mindfulness, resilience, and healthy habits.</a:t>
            </a:r>
          </a:p>
          <a:p>
            <a:pPr marL="342900" marR="0" lvl="1"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endParaRPr lang="en-US" sz="2400" dirty="0">
              <a:effectLst/>
              <a:latin typeface="+mj-lt"/>
              <a:ea typeface="+mj-ea"/>
              <a:cs typeface="+mj-cs"/>
              <a:sym typeface="Helvetica Neue"/>
            </a:endParaRP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Providing sufficient human and material resources (including personal protective equipment) to enable nurses to provide high-quality person-, family, and community-centered care effectively and safely. </a:t>
            </a: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This effort should include redesigning processes and increasing staff capacity for</a:t>
            </a:r>
            <a:r>
              <a:rPr lang="en-US" sz="2200" b="0" i="0" baseline="0" dirty="0">
                <a:effectLst/>
                <a:latin typeface="+mj-lt"/>
                <a:ea typeface="+mj-ea"/>
                <a:cs typeface="+mj-cs"/>
                <a:sym typeface="Helvetica Neue"/>
              </a:rPr>
              <a:t> better </a:t>
            </a:r>
            <a:r>
              <a:rPr lang="en-US" sz="2200" b="0" i="0" dirty="0">
                <a:effectLst/>
                <a:latin typeface="+mj-lt"/>
                <a:ea typeface="+mj-ea"/>
                <a:cs typeface="+mj-cs"/>
                <a:sym typeface="Helvetica Neue"/>
              </a:rPr>
              <a:t> workflow, more transdisciplinary collaboration, less burden by distributing responsibilities to reflect nurses’ expertise and scope of practice.</a:t>
            </a: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Collecting systematic data at the employer, state (including state workforce centers and state nursing associations), and national levels to better understand the health and well-being of the nursing workforce. This enhanced understanding should be used to inform the development of evidence-based interventions for mitigating burnout; fatigue; turnover; and the development of physical, behavioral, and mental health problems.</a:t>
            </a: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sz="2200" b="0" i="0" dirty="0">
                <a:effectLst/>
                <a:latin typeface="+mj-lt"/>
                <a:ea typeface="+mj-ea"/>
                <a:cs typeface="+mj-cs"/>
                <a:sym typeface="Helvetica Neue"/>
              </a:rPr>
              <a:t>Creating mechanisms, including organizational policy and regulations, to protect nurses from retaliation when advocating on behalf of themselves and their patients and when reporting unsafe working conditions, biases, discrimination, and injustice.</a:t>
            </a:r>
          </a:p>
          <a:p>
            <a:endParaRPr lang="en-US" sz="2200" b="0" i="0" dirty="0">
              <a:effectLst/>
              <a:latin typeface="+mj-lt"/>
              <a:ea typeface="+mj-ea"/>
              <a:cs typeface="+mj-cs"/>
              <a:sym typeface="Helvetica Neue"/>
            </a:endParaRPr>
          </a:p>
          <a:p>
            <a:r>
              <a:rPr lang="en-US" sz="2200" b="0" i="0" dirty="0">
                <a:effectLst/>
                <a:latin typeface="+mj-lt"/>
                <a:ea typeface="+mj-ea"/>
                <a:cs typeface="+mj-cs"/>
                <a:sym typeface="Helvetica Neue"/>
              </a:rPr>
              <a:t>Establishing and standardizing institutional processes that strengthen nurses’ contributions to improving the design and delivery of care and decision making, including the setting of institutional policies and benchmarks in health care organizations and in educational, public health, and other settings.</a:t>
            </a:r>
          </a:p>
          <a:p>
            <a:endParaRPr lang="en-US" sz="2200" b="0" i="0" dirty="0">
              <a:effectLst/>
              <a:latin typeface="+mj-lt"/>
              <a:ea typeface="+mj-ea"/>
              <a:cs typeface="+mj-cs"/>
              <a:sym typeface="Helvetica Neue"/>
            </a:endParaRPr>
          </a:p>
          <a:p>
            <a:r>
              <a:rPr lang="en-US" sz="2200" b="0" i="0" dirty="0">
                <a:effectLst/>
                <a:latin typeface="+mj-lt"/>
                <a:ea typeface="+mj-ea"/>
                <a:cs typeface="+mj-cs"/>
                <a:sym typeface="Helvetica Neue"/>
              </a:rPr>
              <a:t>Evaluating and strengthening policies, programs, and structures within employing organizations and licensing boards to reduce stigma associated with mental and behavioral health treatment for nurses.</a:t>
            </a:r>
          </a:p>
          <a:p>
            <a:endParaRPr lang="en-US" sz="2200" b="0" i="0" dirty="0">
              <a:effectLst/>
              <a:latin typeface="+mj-lt"/>
              <a:ea typeface="+mj-ea"/>
              <a:cs typeface="+mj-cs"/>
              <a:sym typeface="Helvetica Neue"/>
            </a:endParaRP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200" b="0" i="0" dirty="0">
              <a:effectLst/>
              <a:latin typeface="+mj-lt"/>
              <a:ea typeface="+mj-ea"/>
              <a:cs typeface="+mj-cs"/>
              <a:sym typeface="Helvetica Neue"/>
            </a:endParaRPr>
          </a:p>
          <a:p>
            <a:pPr marL="0" marR="0" lvl="1"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sz="2400" dirty="0">
              <a:effectLst/>
              <a:latin typeface="+mj-lt"/>
              <a:ea typeface="+mj-ea"/>
              <a:cs typeface="+mj-cs"/>
              <a:sym typeface="Helvetica Neue"/>
            </a:endParaRPr>
          </a:p>
          <a:p>
            <a:pPr marL="342900" lvl="1" indent="-342900">
              <a:buFont typeface="Arial" panose="020B0604020202020204" pitchFamily="34" charset="0"/>
              <a:buChar char="•"/>
            </a:pPr>
            <a:endParaRPr lang="en-US" sz="2400" dirty="0">
              <a:effectLst/>
              <a:latin typeface="+mj-lt"/>
              <a:ea typeface="+mj-ea"/>
              <a:cs typeface="+mj-cs"/>
              <a:sym typeface="Helvetica Neue"/>
            </a:endParaRPr>
          </a:p>
        </p:txBody>
      </p:sp>
    </p:spTree>
    <p:extLst>
      <p:ext uri="{BB962C8B-B14F-4D97-AF65-F5344CB8AC3E}">
        <p14:creationId xmlns:p14="http://schemas.microsoft.com/office/powerpoint/2010/main" val="4232628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2200" dirty="0">
                <a:effectLst/>
                <a:latin typeface="+mj-lt"/>
                <a:ea typeface="+mj-ea"/>
                <a:cs typeface="+mj-cs"/>
                <a:sym typeface="Helvetica Neue"/>
              </a:rPr>
              <a:t>Concluding</a:t>
            </a:r>
            <a:r>
              <a:rPr lang="en-US" sz="2200" baseline="0" dirty="0">
                <a:effectLst/>
                <a:latin typeface="+mj-lt"/>
                <a:ea typeface="+mj-ea"/>
                <a:cs typeface="+mj-cs"/>
                <a:sym typeface="Helvetica Neue"/>
              </a:rPr>
              <a:t> thoughts</a:t>
            </a:r>
            <a:endParaRPr lang="en-US" sz="2200" dirty="0">
              <a:effectLst/>
              <a:latin typeface="+mj-lt"/>
              <a:ea typeface="+mj-ea"/>
              <a:cs typeface="+mj-cs"/>
              <a:sym typeface="Helvetica Neue"/>
            </a:endParaRPr>
          </a:p>
          <a:p>
            <a:pPr marL="0" lvl="0" indent="0">
              <a:buFont typeface="Arial" panose="020B0604020202020204" pitchFamily="34" charset="0"/>
              <a:buNone/>
            </a:pPr>
            <a:endParaRPr lang="en-US" sz="2200"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US" sz="2200" dirty="0">
                <a:effectLst/>
                <a:latin typeface="+mj-lt"/>
                <a:ea typeface="+mj-ea"/>
                <a:cs typeface="+mj-cs"/>
                <a:sym typeface="Helvetica Neue"/>
              </a:rPr>
              <a:t>Structural racism, cultural racism, and discrimination exist within nursing as in other professions but Nurses, educators, and health care leaders have a responsibility to address structural racism, cultural racism, and discrimination within the nursing profession across educational and practice settings, and to build structures and systems that promote inclusivity and health equity.</a:t>
            </a:r>
            <a:br>
              <a:rPr lang="en-US" sz="2200" dirty="0">
                <a:effectLst/>
                <a:latin typeface="+mj-lt"/>
                <a:ea typeface="+mj-ea"/>
                <a:cs typeface="+mj-cs"/>
                <a:sym typeface="Helvetica Neue"/>
              </a:rPr>
            </a:br>
            <a:endParaRPr lang="en-US" sz="2200" dirty="0">
              <a:effectLst/>
              <a:latin typeface="+mj-lt"/>
              <a:ea typeface="+mj-ea"/>
              <a:cs typeface="+mj-cs"/>
              <a:sym typeface="Helvetica Neue"/>
            </a:endParaRPr>
          </a:p>
          <a:p>
            <a:pPr marL="342900" lvl="0" indent="-342900">
              <a:buFont typeface="Arial" panose="020B0604020202020204" pitchFamily="34" charset="0"/>
              <a:buChar char="•"/>
            </a:pPr>
            <a:r>
              <a:rPr lang="en-US" sz="2200" dirty="0">
                <a:effectLst/>
                <a:latin typeface="+mj-lt"/>
                <a:ea typeface="+mj-ea"/>
                <a:cs typeface="+mj-cs"/>
                <a:sym typeface="Helvetica Neue"/>
              </a:rPr>
              <a:t>Further research and rigorous studies on the impacts of burnout, fatigue, and stressful work environments on nurses’ health and well-being are needed to understand the impact/progress of the current programs and initiatives and their relationship to system factors.</a:t>
            </a:r>
            <a:br>
              <a:rPr lang="en-US" sz="2200" dirty="0">
                <a:effectLst/>
                <a:latin typeface="+mj-lt"/>
                <a:ea typeface="+mj-ea"/>
                <a:cs typeface="+mj-cs"/>
                <a:sym typeface="Helvetica Neue"/>
              </a:rPr>
            </a:br>
            <a:endParaRPr lang="en-US" sz="2200" dirty="0">
              <a:effectLst/>
              <a:latin typeface="+mj-lt"/>
              <a:ea typeface="+mj-ea"/>
              <a:cs typeface="+mj-cs"/>
              <a:sym typeface="Helvetica Neue"/>
            </a:endParaRPr>
          </a:p>
          <a:p>
            <a:pPr marL="342900" lvl="0" indent="-342900">
              <a:buFont typeface="Arial" panose="020B0604020202020204" pitchFamily="34" charset="0"/>
              <a:buChar char="•"/>
            </a:pPr>
            <a:r>
              <a:rPr lang="en-US" sz="2200" dirty="0">
                <a:effectLst/>
                <a:latin typeface="+mj-lt"/>
                <a:ea typeface="+mj-ea"/>
                <a:cs typeface="+mj-cs"/>
                <a:sym typeface="Helvetica Neue"/>
              </a:rPr>
              <a:t>Coordinated and collaborative action at all levels, encompassing individual nurses, educators, employers, health systems, professional organizations, and government agencies, is needed to promote nurses’ health and well-being.</a:t>
            </a:r>
          </a:p>
          <a:p>
            <a:endParaRPr lang="en-US" dirty="0"/>
          </a:p>
        </p:txBody>
      </p:sp>
    </p:spTree>
    <p:extLst>
      <p:ext uri="{BB962C8B-B14F-4D97-AF65-F5344CB8AC3E}">
        <p14:creationId xmlns:p14="http://schemas.microsoft.com/office/powerpoint/2010/main" val="2109901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More</a:t>
            </a:r>
            <a:r>
              <a:rPr lang="en-US" baseline="0" dirty="0"/>
              <a:t> evidence-based resources:</a:t>
            </a:r>
            <a:br>
              <a:rPr lang="en-US" baseline="0" dirty="0"/>
            </a:br>
            <a:endParaRPr lang="en-US" baseline="0" dirty="0"/>
          </a:p>
          <a:p>
            <a:pPr marL="342900" indent="-342900">
              <a:buFont typeface="Arial" panose="020B0604020202020204" pitchFamily="34" charset="0"/>
              <a:buChar char="•"/>
            </a:pPr>
            <a:r>
              <a:rPr lang="en-US" dirty="0"/>
              <a:t>https://nam.edu/resources-from-the-action-collaborative-on-clinician-well-being-and-resilience/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https://nam.edu/clinicianwellbeing/</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https://www.nap.edu/catalog/25521/taking-action-against-clinician-burnout-a-systems-approach-to-professional</a:t>
            </a:r>
          </a:p>
        </p:txBody>
      </p:sp>
    </p:spTree>
    <p:extLst>
      <p:ext uri="{BB962C8B-B14F-4D97-AF65-F5344CB8AC3E}">
        <p14:creationId xmlns:p14="http://schemas.microsoft.com/office/powerpoint/2010/main" val="143483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dirty="0"/>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Body Level One…"/>
          <p:cNvSpPr txBox="1">
            <a:spLocks noGrp="1"/>
          </p:cNvSpPr>
          <p:nvPr>
            <p:ph type="body" sz="quarter" idx="1" hasCustomPrompt="1"/>
          </p:nvPr>
        </p:nvSpPr>
        <p:spPr>
          <a:xfrm>
            <a:off x="1207690" y="1106137"/>
            <a:ext cx="21968621"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Author and Date</a:t>
            </a:r>
          </a:p>
          <a:p>
            <a:pPr lvl="1"/>
            <a:endParaRPr/>
          </a:p>
          <a:p>
            <a:pPr lvl="2"/>
            <a:endParaRPr/>
          </a:p>
          <a:p>
            <a:pPr lvl="3"/>
            <a:endParaRPr/>
          </a:p>
          <a:p>
            <a:pPr lvl="4"/>
            <a:endParaRPr/>
          </a:p>
        </p:txBody>
      </p:sp>
      <p:sp>
        <p:nvSpPr>
          <p:cNvPr id="24" name="Body Level One…"/>
          <p:cNvSpPr txBox="1">
            <a:spLocks noGrp="1"/>
          </p:cNvSpPr>
          <p:nvPr>
            <p:ph type="body" sz="quarter" idx="22" hasCustomPrompt="1"/>
          </p:nvPr>
        </p:nvSpPr>
        <p:spPr>
          <a:xfrm>
            <a:off x="1206500" y="11609909"/>
            <a:ext cx="21971000" cy="1116953"/>
          </a:xfrm>
          <a:prstGeom prst="rect">
            <a:avLst/>
          </a:prstGeom>
        </p:spPr>
        <p:txBody>
          <a:bodyPr numCol="1" spcCol="38100"/>
          <a:lstStyle>
            <a:lvl1pPr marL="0" indent="0" defTabSz="825500">
              <a:lnSpc>
                <a:spcPct val="100000"/>
              </a:lnSpc>
              <a:spcBef>
                <a:spcPts val="0"/>
              </a:spcBef>
              <a:buSzTx/>
              <a:buNone/>
              <a:defRPr sz="5500" b="1"/>
            </a:lvl1pPr>
          </a:lstStyle>
          <a:p>
            <a:r>
              <a:t>Presentation Subtitle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dirty="0"/>
          </a:p>
        </p:txBody>
      </p:sp>
      <p:sp>
        <p:nvSpPr>
          <p:cNvPr id="33" name="Slide Title"/>
          <p:cNvSpPr txBox="1">
            <a:spLocks noGrp="1"/>
          </p:cNvSpPr>
          <p:nvPr>
            <p:ph type="title" hasCustomPrompt="1"/>
          </p:nvPr>
        </p:nvSpPr>
        <p:spPr>
          <a:xfrm>
            <a:off x="1206500" y="1270000"/>
            <a:ext cx="9779000" cy="5882274"/>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xfrm>
            <a:off x="1206500" y="1079500"/>
            <a:ext cx="21971000" cy="1433164"/>
          </a:xfrm>
          <a:prstGeom prst="rect">
            <a:avLst/>
          </a:prstGeom>
        </p:spPr>
        <p:txBody>
          <a:bodyPr/>
          <a:lstStyle/>
          <a:p>
            <a:r>
              <a:rPr dirty="0"/>
              <a:t>Slide Title</a:t>
            </a:r>
          </a:p>
        </p:txBody>
      </p:sp>
      <p:sp>
        <p:nvSpPr>
          <p:cNvPr id="43" name="Body Level One…"/>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rPr dirty="0"/>
              <a:t>Slide Subtitle</a:t>
            </a:r>
          </a:p>
          <a:p>
            <a:pPr lvl="1"/>
            <a:endParaRPr dirty="0"/>
          </a:p>
          <a:p>
            <a:pPr lvl="2"/>
            <a:endParaRPr dirty="0"/>
          </a:p>
          <a:p>
            <a:pPr lvl="3"/>
            <a:endParaRPr dirty="0"/>
          </a:p>
          <a:p>
            <a:pPr lvl="4"/>
            <a:endParaRPr dirty="0"/>
          </a:p>
        </p:txBody>
      </p:sp>
      <p:sp>
        <p:nvSpPr>
          <p:cNvPr id="44" name="Body Level One…"/>
          <p:cNvSpPr txBox="1">
            <a:spLocks noGrp="1"/>
          </p:cNvSpPr>
          <p:nvPr>
            <p:ph type="body" idx="21" hasCustomPrompt="1"/>
          </p:nvPr>
        </p:nvSpPr>
        <p:spPr>
          <a:prstGeom prst="rect">
            <a:avLst/>
          </a:prstGeom>
        </p:spPr>
        <p:txBody>
          <a:bodyPr numCol="1" spcCol="38100"/>
          <a:lstStyle/>
          <a:p>
            <a:r>
              <a:rPr dirty="0"/>
              <a:t>Slide bullet text</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Body Level One…"/>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Slide Subtitle</a:t>
            </a:r>
          </a:p>
          <a:p>
            <a:pPr lvl="1"/>
            <a:endParaRPr/>
          </a:p>
          <a:p>
            <a:pPr lvl="2"/>
            <a:endParaRPr/>
          </a:p>
          <a:p>
            <a:pPr lvl="3"/>
            <a:endParaRPr/>
          </a:p>
          <a:p>
            <a:pPr lvl="4"/>
            <a:endParaRPr/>
          </a:p>
        </p:txBody>
      </p:sp>
      <p:sp>
        <p:nvSpPr>
          <p:cNvPr id="61" name="Body Level One…"/>
          <p:cNvSpPr txBox="1">
            <a:spLocks noGrp="1"/>
          </p:cNvSpPr>
          <p:nvPr>
            <p:ph type="body" sz="half" idx="21" hasCustomPrompt="1"/>
          </p:nvPr>
        </p:nvSpPr>
        <p:spPr>
          <a:xfrm>
            <a:off x="1206500" y="4248503"/>
            <a:ext cx="9779000" cy="8256631"/>
          </a:xfrm>
          <a:prstGeom prst="rect">
            <a:avLst/>
          </a:prstGeom>
        </p:spPr>
        <p:txBody>
          <a:bodyPr numCol="1" spcCol="38100"/>
          <a:lstStyle/>
          <a:p>
            <a:r>
              <a:t>Slide bullet text</a:t>
            </a:r>
          </a:p>
        </p:txBody>
      </p:sp>
      <p:sp>
        <p:nvSpPr>
          <p:cNvPr id="62" name="660384004_1290x1720.jpg"/>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dirty="0"/>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rPr dirty="0"/>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1_Section">
    <p:bg>
      <p:bgPr>
        <a:solidFill>
          <a:srgbClr val="028AC9"/>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7305675"/>
            <a:ext cx="21971005" cy="4648200"/>
          </a:xfrm>
          <a:prstGeom prst="rect">
            <a:avLst/>
          </a:prstGeom>
        </p:spPr>
        <p:txBody>
          <a:bodyPr anchor="ctr"/>
          <a:lstStyle>
            <a:lvl1pPr>
              <a:defRPr sz="11600" b="0" spc="-232">
                <a:solidFill>
                  <a:schemeClr val="bg1"/>
                </a:solidFill>
                <a:latin typeface="Helvetica Neue Medium"/>
                <a:ea typeface="Helvetica Neue Medium"/>
                <a:cs typeface="Helvetica Neue Medium"/>
                <a:sym typeface="Helvetica Neue Medium"/>
              </a:defRPr>
            </a:lvl1pPr>
          </a:lstStyle>
          <a:p>
            <a:r>
              <a:rPr dirty="0"/>
              <a:t>Section Title</a:t>
            </a:r>
          </a:p>
        </p:txBody>
      </p:sp>
      <p:sp>
        <p:nvSpPr>
          <p:cNvPr id="4" name="Rectangle 3">
            <a:extLst>
              <a:ext uri="{FF2B5EF4-FFF2-40B4-BE49-F238E27FC236}">
                <a16:creationId xmlns:a16="http://schemas.microsoft.com/office/drawing/2014/main" id="{C7BD2478-4844-0E41-A2A6-F533912F87DD}"/>
              </a:ext>
            </a:extLst>
          </p:cNvPr>
          <p:cNvSpPr/>
          <p:nvPr userDrawn="1"/>
        </p:nvSpPr>
        <p:spPr>
          <a:xfrm>
            <a:off x="0" y="0"/>
            <a:ext cx="469557" cy="13716000"/>
          </a:xfrm>
          <a:prstGeom prst="rect">
            <a:avLst/>
          </a:prstGeom>
          <a:solidFill>
            <a:srgbClr val="004D7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423253422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2_Section">
    <p:bg>
      <p:bgPr>
        <a:solidFill>
          <a:srgbClr val="5D9C1C"/>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7305675"/>
            <a:ext cx="21971005" cy="4648200"/>
          </a:xfrm>
          <a:prstGeom prst="rect">
            <a:avLst/>
          </a:prstGeom>
        </p:spPr>
        <p:txBody>
          <a:bodyPr anchor="ctr"/>
          <a:lstStyle>
            <a:lvl1pPr>
              <a:defRPr sz="11600" b="0" spc="-232">
                <a:solidFill>
                  <a:schemeClr val="bg1"/>
                </a:solidFill>
                <a:latin typeface="Helvetica Neue Medium"/>
                <a:ea typeface="Helvetica Neue Medium"/>
                <a:cs typeface="Helvetica Neue Medium"/>
                <a:sym typeface="Helvetica Neue Medium"/>
              </a:defRPr>
            </a:lvl1pPr>
          </a:lstStyle>
          <a:p>
            <a:r>
              <a:rPr dirty="0"/>
              <a:t>Section Title</a:t>
            </a:r>
          </a:p>
        </p:txBody>
      </p:sp>
      <p:sp>
        <p:nvSpPr>
          <p:cNvPr id="4" name="Rectangle 3">
            <a:extLst>
              <a:ext uri="{FF2B5EF4-FFF2-40B4-BE49-F238E27FC236}">
                <a16:creationId xmlns:a16="http://schemas.microsoft.com/office/drawing/2014/main" id="{C7BD2478-4844-0E41-A2A6-F533912F87DD}"/>
              </a:ext>
            </a:extLst>
          </p:cNvPr>
          <p:cNvSpPr/>
          <p:nvPr userDrawn="1"/>
        </p:nvSpPr>
        <p:spPr>
          <a:xfrm>
            <a:off x="0" y="0"/>
            <a:ext cx="469557" cy="13716000"/>
          </a:xfrm>
          <a:prstGeom prst="rect">
            <a:avLst/>
          </a:prstGeom>
          <a:solidFill>
            <a:srgbClr val="446E1A"/>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328956838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reserve="1">
  <p:cSld name="3_Section">
    <p:bg>
      <p:bgPr>
        <a:solidFill>
          <a:srgbClr val="F29141"/>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7305675"/>
            <a:ext cx="21971005" cy="4648200"/>
          </a:xfrm>
          <a:prstGeom prst="rect">
            <a:avLst/>
          </a:prstGeom>
        </p:spPr>
        <p:txBody>
          <a:bodyPr anchor="ctr"/>
          <a:lstStyle>
            <a:lvl1pPr>
              <a:defRPr sz="11600" b="0" spc="-232">
                <a:solidFill>
                  <a:schemeClr val="bg1"/>
                </a:solidFill>
                <a:latin typeface="Helvetica Neue Medium"/>
                <a:ea typeface="Helvetica Neue Medium"/>
                <a:cs typeface="Helvetica Neue Medium"/>
                <a:sym typeface="Helvetica Neue Medium"/>
              </a:defRPr>
            </a:lvl1pPr>
          </a:lstStyle>
          <a:p>
            <a:r>
              <a:rPr dirty="0"/>
              <a:t>Section Title</a:t>
            </a:r>
          </a:p>
        </p:txBody>
      </p:sp>
      <p:sp>
        <p:nvSpPr>
          <p:cNvPr id="5" name="Rectangle 4">
            <a:extLst>
              <a:ext uri="{FF2B5EF4-FFF2-40B4-BE49-F238E27FC236}">
                <a16:creationId xmlns:a16="http://schemas.microsoft.com/office/drawing/2014/main" id="{E91902B0-CB17-AD45-B818-6DDA47D00EA3}"/>
              </a:ext>
            </a:extLst>
          </p:cNvPr>
          <p:cNvSpPr/>
          <p:nvPr userDrawn="1"/>
        </p:nvSpPr>
        <p:spPr>
          <a:xfrm>
            <a:off x="0" y="0"/>
            <a:ext cx="469557" cy="13716000"/>
          </a:xfrm>
          <a:prstGeom prst="rect">
            <a:avLst/>
          </a:prstGeom>
          <a:solidFill>
            <a:srgbClr val="D3642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187404245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4_Section">
    <p:bg>
      <p:bgPr>
        <a:solidFill>
          <a:srgbClr val="F4C338"/>
        </a:solidFill>
        <a:effectLst/>
      </p:bgPr>
    </p:bg>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7305675"/>
            <a:ext cx="21971005" cy="4648200"/>
          </a:xfrm>
          <a:prstGeom prst="rect">
            <a:avLst/>
          </a:prstGeom>
        </p:spPr>
        <p:txBody>
          <a:bodyPr anchor="ctr"/>
          <a:lstStyle>
            <a:lvl1pPr>
              <a:defRPr sz="11600" b="0" spc="-232">
                <a:solidFill>
                  <a:srgbClr val="003758"/>
                </a:solidFill>
                <a:latin typeface="Helvetica Neue Medium"/>
                <a:ea typeface="Helvetica Neue Medium"/>
                <a:cs typeface="Helvetica Neue Medium"/>
                <a:sym typeface="Helvetica Neue Medium"/>
              </a:defRPr>
            </a:lvl1pPr>
          </a:lstStyle>
          <a:p>
            <a:r>
              <a:rPr dirty="0"/>
              <a:t>Section Title</a:t>
            </a:r>
          </a:p>
        </p:txBody>
      </p:sp>
      <p:sp>
        <p:nvSpPr>
          <p:cNvPr id="5" name="Rectangle 4">
            <a:extLst>
              <a:ext uri="{FF2B5EF4-FFF2-40B4-BE49-F238E27FC236}">
                <a16:creationId xmlns:a16="http://schemas.microsoft.com/office/drawing/2014/main" id="{E91902B0-CB17-AD45-B818-6DDA47D00EA3}"/>
              </a:ext>
            </a:extLst>
          </p:cNvPr>
          <p:cNvSpPr/>
          <p:nvPr userDrawn="1"/>
        </p:nvSpPr>
        <p:spPr>
          <a:xfrm>
            <a:off x="0" y="0"/>
            <a:ext cx="469557" cy="13716000"/>
          </a:xfrm>
          <a:prstGeom prst="rect">
            <a:avLst/>
          </a:prstGeom>
          <a:solidFill>
            <a:srgbClr val="D9972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146188640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4" name="Rectangle 3">
            <a:extLst>
              <a:ext uri="{FF2B5EF4-FFF2-40B4-BE49-F238E27FC236}">
                <a16:creationId xmlns:a16="http://schemas.microsoft.com/office/drawing/2014/main" id="{9C8875B7-EA27-4D4D-B1DE-4B258ED136E0}"/>
              </a:ext>
            </a:extLst>
          </p:cNvPr>
          <p:cNvSpPr/>
          <p:nvPr userDrawn="1"/>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5" name="Rectangle 4">
            <a:extLst>
              <a:ext uri="{FF2B5EF4-FFF2-40B4-BE49-F238E27FC236}">
                <a16:creationId xmlns:a16="http://schemas.microsoft.com/office/drawing/2014/main" id="{8BF90EDF-F72B-5946-8488-0B2FF529DD18}"/>
              </a:ext>
            </a:extLst>
          </p:cNvPr>
          <p:cNvSpPr/>
          <p:nvPr userDrawn="1"/>
        </p:nvSpPr>
        <p:spPr>
          <a:xfrm>
            <a:off x="2960484" y="12614598"/>
            <a:ext cx="5750944" cy="1138773"/>
          </a:xfrm>
          <a:prstGeom prst="rect">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6" name="Rectangle 5">
            <a:extLst>
              <a:ext uri="{FF2B5EF4-FFF2-40B4-BE49-F238E27FC236}">
                <a16:creationId xmlns:a16="http://schemas.microsoft.com/office/drawing/2014/main" id="{66A0B2E8-1B9B-6E49-8165-2CC64588F26E}"/>
              </a:ext>
            </a:extLst>
          </p:cNvPr>
          <p:cNvSpPr/>
          <p:nvPr userDrawn="1"/>
        </p:nvSpPr>
        <p:spPr>
          <a:xfrm>
            <a:off x="138024" y="12614598"/>
            <a:ext cx="2963578" cy="1138773"/>
          </a:xfrm>
          <a:prstGeom prst="rect">
            <a:avLst/>
          </a:prstGeom>
          <a:noFill/>
        </p:spPr>
        <p:txBody>
          <a:bodyPr wrap="square" lIns="548640" tIns="365760" rIns="365760" bIns="365760">
            <a:spAutoFit/>
          </a:bodyPr>
          <a:lstStyle/>
          <a:p>
            <a:pPr algn="l"/>
            <a:r>
              <a:rPr lang="en-US" sz="2600" i="1" dirty="0">
                <a:solidFill>
                  <a:srgbClr val="00385A"/>
                </a:solidFill>
              </a:rPr>
              <a:t>The Vision:</a:t>
            </a:r>
          </a:p>
        </p:txBody>
      </p:sp>
      <p:sp>
        <p:nvSpPr>
          <p:cNvPr id="7" name="Rectangle 6">
            <a:extLst>
              <a:ext uri="{FF2B5EF4-FFF2-40B4-BE49-F238E27FC236}">
                <a16:creationId xmlns:a16="http://schemas.microsoft.com/office/drawing/2014/main" id="{2CD3215E-BC2D-0847-B4F1-16C4606A3891}"/>
              </a:ext>
            </a:extLst>
          </p:cNvPr>
          <p:cNvSpPr/>
          <p:nvPr userDrawn="1"/>
        </p:nvSpPr>
        <p:spPr>
          <a:xfrm>
            <a:off x="2963579" y="12701628"/>
            <a:ext cx="5750944" cy="1014372"/>
          </a:xfrm>
          <a:prstGeom prst="rect">
            <a:avLst/>
          </a:prstGeom>
          <a:noFill/>
        </p:spPr>
        <p:txBody>
          <a:bodyPr wrap="square" lIns="274320" tIns="274320" rIns="274320" bIns="274320">
            <a:noAutofit/>
          </a:bodyPr>
          <a:lstStyle/>
          <a:p>
            <a:r>
              <a:rPr lang="en-US" sz="2600" b="1" dirty="0">
                <a:solidFill>
                  <a:schemeClr val="bg1"/>
                </a:solidFill>
              </a:rPr>
              <a:t>Permanently Remove Barriers</a:t>
            </a:r>
            <a:endParaRPr lang="en-US" sz="2600" dirty="0">
              <a:solidFill>
                <a:schemeClr val="bg1"/>
              </a:solidFill>
            </a:endParaRPr>
          </a:p>
        </p:txBody>
      </p:sp>
      <p:sp>
        <p:nvSpPr>
          <p:cNvPr id="8" name="Rectangle 7">
            <a:extLst>
              <a:ext uri="{FF2B5EF4-FFF2-40B4-BE49-F238E27FC236}">
                <a16:creationId xmlns:a16="http://schemas.microsoft.com/office/drawing/2014/main" id="{918B1DE0-6BE6-0542-9397-F337ACEB839E}"/>
              </a:ext>
            </a:extLst>
          </p:cNvPr>
          <p:cNvSpPr/>
          <p:nvPr userDrawn="1"/>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Value Nurses’ Contributions</a:t>
            </a:r>
          </a:p>
        </p:txBody>
      </p:sp>
      <p:sp>
        <p:nvSpPr>
          <p:cNvPr id="9" name="Rectangle 8">
            <a:extLst>
              <a:ext uri="{FF2B5EF4-FFF2-40B4-BE49-F238E27FC236}">
                <a16:creationId xmlns:a16="http://schemas.microsoft.com/office/drawing/2014/main" id="{4177E1D3-06AA-4549-9BBB-AF966E42EA91}"/>
              </a:ext>
            </a:extLst>
          </p:cNvPr>
          <p:cNvSpPr/>
          <p:nvPr userDrawn="1"/>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Prepare Nurses to Advance Equity</a:t>
            </a:r>
          </a:p>
        </p:txBody>
      </p:sp>
      <p:sp>
        <p:nvSpPr>
          <p:cNvPr id="10" name="Rectangle 9">
            <a:extLst>
              <a:ext uri="{FF2B5EF4-FFF2-40B4-BE49-F238E27FC236}">
                <a16:creationId xmlns:a16="http://schemas.microsoft.com/office/drawing/2014/main" id="{193F5406-5C25-EF4C-8CC9-69231DDA3BA5}"/>
              </a:ext>
            </a:extLst>
          </p:cNvPr>
          <p:cNvSpPr/>
          <p:nvPr userDrawn="1"/>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Diversify the Workforce</a:t>
            </a:r>
          </a:p>
        </p:txBody>
      </p:sp>
      <p:sp>
        <p:nvSpPr>
          <p:cNvPr id="3" name="Content Placeholder 2">
            <a:extLst>
              <a:ext uri="{FF2B5EF4-FFF2-40B4-BE49-F238E27FC236}">
                <a16:creationId xmlns:a16="http://schemas.microsoft.com/office/drawing/2014/main" id="{82D36471-0E58-2A4B-B41A-ACE5EFF0F8CE}"/>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684766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5132557-638E-8644-8E78-7A4055CC04EB}"/>
              </a:ext>
            </a:extLst>
          </p:cNvPr>
          <p:cNvSpPr/>
          <p:nvPr userDrawn="1"/>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12" name="Rectangle 11">
            <a:extLst>
              <a:ext uri="{FF2B5EF4-FFF2-40B4-BE49-F238E27FC236}">
                <a16:creationId xmlns:a16="http://schemas.microsoft.com/office/drawing/2014/main" id="{D09B20B5-3D4D-9040-8DA4-C3BD23A6416B}"/>
              </a:ext>
            </a:extLst>
          </p:cNvPr>
          <p:cNvSpPr/>
          <p:nvPr userDrawn="1"/>
        </p:nvSpPr>
        <p:spPr>
          <a:xfrm>
            <a:off x="138024" y="12614598"/>
            <a:ext cx="2963578" cy="1138773"/>
          </a:xfrm>
          <a:prstGeom prst="rect">
            <a:avLst/>
          </a:prstGeom>
          <a:noFill/>
        </p:spPr>
        <p:txBody>
          <a:bodyPr wrap="square" lIns="548640" tIns="365760" rIns="365760" bIns="365760">
            <a:spAutoFit/>
          </a:bodyPr>
          <a:lstStyle/>
          <a:p>
            <a:pPr algn="l"/>
            <a:r>
              <a:rPr lang="en-US" sz="2600" i="1" dirty="0">
                <a:solidFill>
                  <a:srgbClr val="00385A"/>
                </a:solidFill>
              </a:rPr>
              <a:t>The Vision:</a:t>
            </a:r>
          </a:p>
        </p:txBody>
      </p:sp>
      <p:sp>
        <p:nvSpPr>
          <p:cNvPr id="13" name="Rectangle 12">
            <a:extLst>
              <a:ext uri="{FF2B5EF4-FFF2-40B4-BE49-F238E27FC236}">
                <a16:creationId xmlns:a16="http://schemas.microsoft.com/office/drawing/2014/main" id="{C12E0D13-DE8A-9D42-89B8-0BA1B3B14048}"/>
              </a:ext>
            </a:extLst>
          </p:cNvPr>
          <p:cNvSpPr/>
          <p:nvPr userDrawn="1"/>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Prepare Nurses to Advance Equity</a:t>
            </a:r>
          </a:p>
        </p:txBody>
      </p:sp>
      <p:sp>
        <p:nvSpPr>
          <p:cNvPr id="14" name="Rectangle 13">
            <a:extLst>
              <a:ext uri="{FF2B5EF4-FFF2-40B4-BE49-F238E27FC236}">
                <a16:creationId xmlns:a16="http://schemas.microsoft.com/office/drawing/2014/main" id="{22C1EA09-80EC-D54E-B326-CE7E504FD61E}"/>
              </a:ext>
            </a:extLst>
          </p:cNvPr>
          <p:cNvSpPr/>
          <p:nvPr userDrawn="1"/>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Diversify the Workforce</a:t>
            </a:r>
          </a:p>
        </p:txBody>
      </p:sp>
      <p:sp>
        <p:nvSpPr>
          <p:cNvPr id="15" name="Rectangle 14">
            <a:extLst>
              <a:ext uri="{FF2B5EF4-FFF2-40B4-BE49-F238E27FC236}">
                <a16:creationId xmlns:a16="http://schemas.microsoft.com/office/drawing/2014/main" id="{6B3D1DCE-FD73-BB4E-B47F-C573540B17FC}"/>
              </a:ext>
            </a:extLst>
          </p:cNvPr>
          <p:cNvSpPr/>
          <p:nvPr userDrawn="1"/>
        </p:nvSpPr>
        <p:spPr>
          <a:xfrm>
            <a:off x="8637287" y="12614598"/>
            <a:ext cx="5259455" cy="1138773"/>
          </a:xfrm>
          <a:prstGeom prst="rect">
            <a:avLst/>
          </a:prstGeom>
          <a:solidFill>
            <a:srgbClr val="F2914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16" name="Rectangle 15">
            <a:extLst>
              <a:ext uri="{FF2B5EF4-FFF2-40B4-BE49-F238E27FC236}">
                <a16:creationId xmlns:a16="http://schemas.microsoft.com/office/drawing/2014/main" id="{9575A5AF-33DD-8143-9683-94AC1E44FD19}"/>
              </a:ext>
            </a:extLst>
          </p:cNvPr>
          <p:cNvSpPr/>
          <p:nvPr userDrawn="1"/>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Permanently Remove Barriers</a:t>
            </a:r>
          </a:p>
        </p:txBody>
      </p:sp>
      <p:sp>
        <p:nvSpPr>
          <p:cNvPr id="17" name="Rectangle 16">
            <a:extLst>
              <a:ext uri="{FF2B5EF4-FFF2-40B4-BE49-F238E27FC236}">
                <a16:creationId xmlns:a16="http://schemas.microsoft.com/office/drawing/2014/main" id="{6EE6B60C-BA24-4D45-8DE3-AFCEDE658F65}"/>
              </a:ext>
            </a:extLst>
          </p:cNvPr>
          <p:cNvSpPr/>
          <p:nvPr userDrawn="1"/>
        </p:nvSpPr>
        <p:spPr>
          <a:xfrm>
            <a:off x="8711429" y="12701628"/>
            <a:ext cx="5185313" cy="1014372"/>
          </a:xfrm>
          <a:prstGeom prst="rect">
            <a:avLst/>
          </a:prstGeom>
          <a:noFill/>
        </p:spPr>
        <p:txBody>
          <a:bodyPr wrap="square" lIns="274320" tIns="274320" rIns="274320" bIns="274320">
            <a:noAutofit/>
          </a:bodyPr>
          <a:lstStyle/>
          <a:p>
            <a:r>
              <a:rPr lang="en-US" sz="2600" b="1" dirty="0">
                <a:solidFill>
                  <a:schemeClr val="bg1"/>
                </a:solidFill>
              </a:rPr>
              <a:t>Value Nurses’ Contributions</a:t>
            </a:r>
          </a:p>
        </p:txBody>
      </p:sp>
      <p:sp>
        <p:nvSpPr>
          <p:cNvPr id="18" name="Slide Title">
            <a:extLst>
              <a:ext uri="{FF2B5EF4-FFF2-40B4-BE49-F238E27FC236}">
                <a16:creationId xmlns:a16="http://schemas.microsoft.com/office/drawing/2014/main" id="{E9AD85C6-B142-8B47-A5DA-2B3EB3936520}"/>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19" name="Content Placeholder 2">
            <a:extLst>
              <a:ext uri="{FF2B5EF4-FFF2-40B4-BE49-F238E27FC236}">
                <a16:creationId xmlns:a16="http://schemas.microsoft.com/office/drawing/2014/main" id="{6D6E48C6-41F0-2349-AA6A-2C63609638A6}"/>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369603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1DF619-1E47-AB4C-AB78-CFD7890DDE5C}"/>
              </a:ext>
            </a:extLst>
          </p:cNvPr>
          <p:cNvSpPr/>
          <p:nvPr userDrawn="1"/>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19" name="Rectangle 18">
            <a:extLst>
              <a:ext uri="{FF2B5EF4-FFF2-40B4-BE49-F238E27FC236}">
                <a16:creationId xmlns:a16="http://schemas.microsoft.com/office/drawing/2014/main" id="{D00ABC1C-28F9-7443-9A86-3C1A0FB0F089}"/>
              </a:ext>
            </a:extLst>
          </p:cNvPr>
          <p:cNvSpPr/>
          <p:nvPr userDrawn="1"/>
        </p:nvSpPr>
        <p:spPr>
          <a:xfrm>
            <a:off x="13809122" y="12614598"/>
            <a:ext cx="6283615" cy="1138773"/>
          </a:xfrm>
          <a:prstGeom prst="rect">
            <a:avLst/>
          </a:prstGeom>
          <a:solidFill>
            <a:srgbClr val="5D9C1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20" name="Rectangle 19">
            <a:extLst>
              <a:ext uri="{FF2B5EF4-FFF2-40B4-BE49-F238E27FC236}">
                <a16:creationId xmlns:a16="http://schemas.microsoft.com/office/drawing/2014/main" id="{B891524A-CE77-2D46-8A2E-6A96DFB62E3B}"/>
              </a:ext>
            </a:extLst>
          </p:cNvPr>
          <p:cNvSpPr/>
          <p:nvPr userDrawn="1"/>
        </p:nvSpPr>
        <p:spPr>
          <a:xfrm>
            <a:off x="138024" y="12614598"/>
            <a:ext cx="2963578" cy="1138773"/>
          </a:xfrm>
          <a:prstGeom prst="rect">
            <a:avLst/>
          </a:prstGeom>
          <a:noFill/>
        </p:spPr>
        <p:txBody>
          <a:bodyPr wrap="square" lIns="548640" tIns="365760" rIns="365760" bIns="365760">
            <a:spAutoFit/>
          </a:bodyPr>
          <a:lstStyle/>
          <a:p>
            <a:pPr algn="l"/>
            <a:r>
              <a:rPr lang="en-US" sz="2600" i="1" dirty="0">
                <a:solidFill>
                  <a:srgbClr val="00385A"/>
                </a:solidFill>
              </a:rPr>
              <a:t>The Vision:</a:t>
            </a:r>
          </a:p>
        </p:txBody>
      </p:sp>
      <p:sp>
        <p:nvSpPr>
          <p:cNvPr id="21" name="Rectangle 20">
            <a:extLst>
              <a:ext uri="{FF2B5EF4-FFF2-40B4-BE49-F238E27FC236}">
                <a16:creationId xmlns:a16="http://schemas.microsoft.com/office/drawing/2014/main" id="{8A41D662-F29C-F142-8EF6-5DE6A0B9E0CD}"/>
              </a:ext>
            </a:extLst>
          </p:cNvPr>
          <p:cNvSpPr/>
          <p:nvPr userDrawn="1"/>
        </p:nvSpPr>
        <p:spPr>
          <a:xfrm>
            <a:off x="13896743" y="12701628"/>
            <a:ext cx="6151047" cy="1014372"/>
          </a:xfrm>
          <a:prstGeom prst="rect">
            <a:avLst/>
          </a:prstGeom>
          <a:noFill/>
        </p:spPr>
        <p:txBody>
          <a:bodyPr wrap="square" lIns="274320" tIns="274320" rIns="274320" bIns="274320">
            <a:noAutofit/>
          </a:bodyPr>
          <a:lstStyle/>
          <a:p>
            <a:r>
              <a:rPr lang="en-US" sz="2600" b="1" dirty="0">
                <a:solidFill>
                  <a:schemeClr val="bg1"/>
                </a:solidFill>
              </a:rPr>
              <a:t>Prepare Nurses to Advance Equity</a:t>
            </a:r>
          </a:p>
        </p:txBody>
      </p:sp>
      <p:sp>
        <p:nvSpPr>
          <p:cNvPr id="22" name="Rectangle 21">
            <a:extLst>
              <a:ext uri="{FF2B5EF4-FFF2-40B4-BE49-F238E27FC236}">
                <a16:creationId xmlns:a16="http://schemas.microsoft.com/office/drawing/2014/main" id="{AFA2F353-9560-F248-8E79-68FA1143BC93}"/>
              </a:ext>
            </a:extLst>
          </p:cNvPr>
          <p:cNvSpPr/>
          <p:nvPr userDrawn="1"/>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Diversify the Workforce</a:t>
            </a:r>
          </a:p>
        </p:txBody>
      </p:sp>
      <p:sp>
        <p:nvSpPr>
          <p:cNvPr id="23" name="Rectangle 22">
            <a:extLst>
              <a:ext uri="{FF2B5EF4-FFF2-40B4-BE49-F238E27FC236}">
                <a16:creationId xmlns:a16="http://schemas.microsoft.com/office/drawing/2014/main" id="{C54F64A1-2D68-DD46-8C93-3AF1AEC7CDB9}"/>
              </a:ext>
            </a:extLst>
          </p:cNvPr>
          <p:cNvSpPr/>
          <p:nvPr userDrawn="1"/>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Permanently Remove Barriers</a:t>
            </a:r>
          </a:p>
        </p:txBody>
      </p:sp>
      <p:sp>
        <p:nvSpPr>
          <p:cNvPr id="24" name="Rectangle 23">
            <a:extLst>
              <a:ext uri="{FF2B5EF4-FFF2-40B4-BE49-F238E27FC236}">
                <a16:creationId xmlns:a16="http://schemas.microsoft.com/office/drawing/2014/main" id="{46819552-5C7E-2A40-9F93-EC4B2C07FAC4}"/>
              </a:ext>
            </a:extLst>
          </p:cNvPr>
          <p:cNvSpPr/>
          <p:nvPr userDrawn="1"/>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Value Nurses’ Contributions</a:t>
            </a:r>
          </a:p>
        </p:txBody>
      </p:sp>
      <p:sp>
        <p:nvSpPr>
          <p:cNvPr id="25" name="Slide Title">
            <a:extLst>
              <a:ext uri="{FF2B5EF4-FFF2-40B4-BE49-F238E27FC236}">
                <a16:creationId xmlns:a16="http://schemas.microsoft.com/office/drawing/2014/main" id="{9AF81246-41EF-0B4B-9115-EB7D1692C731}"/>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26" name="Content Placeholder 2">
            <a:extLst>
              <a:ext uri="{FF2B5EF4-FFF2-40B4-BE49-F238E27FC236}">
                <a16:creationId xmlns:a16="http://schemas.microsoft.com/office/drawing/2014/main" id="{4B1F57E1-168C-324D-B1BE-0128AAAC8FD3}"/>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349001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8265788-9B85-5B4E-9110-972B1865CE78}"/>
              </a:ext>
            </a:extLst>
          </p:cNvPr>
          <p:cNvSpPr/>
          <p:nvPr userDrawn="1"/>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12" name="Rectangle 11">
            <a:extLst>
              <a:ext uri="{FF2B5EF4-FFF2-40B4-BE49-F238E27FC236}">
                <a16:creationId xmlns:a16="http://schemas.microsoft.com/office/drawing/2014/main" id="{09E414E2-18DE-4646-91B4-A6EEE3577327}"/>
              </a:ext>
            </a:extLst>
          </p:cNvPr>
          <p:cNvSpPr/>
          <p:nvPr userDrawn="1"/>
        </p:nvSpPr>
        <p:spPr>
          <a:xfrm>
            <a:off x="20047790" y="12614598"/>
            <a:ext cx="4336211" cy="1138773"/>
          </a:xfrm>
          <a:prstGeom prst="rect">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13" name="Rectangle 12">
            <a:extLst>
              <a:ext uri="{FF2B5EF4-FFF2-40B4-BE49-F238E27FC236}">
                <a16:creationId xmlns:a16="http://schemas.microsoft.com/office/drawing/2014/main" id="{F9461D91-89FA-F94B-BCDD-5A305BF21FD6}"/>
              </a:ext>
            </a:extLst>
          </p:cNvPr>
          <p:cNvSpPr/>
          <p:nvPr userDrawn="1"/>
        </p:nvSpPr>
        <p:spPr>
          <a:xfrm>
            <a:off x="138024" y="12614598"/>
            <a:ext cx="2963578" cy="1138773"/>
          </a:xfrm>
          <a:prstGeom prst="rect">
            <a:avLst/>
          </a:prstGeom>
          <a:noFill/>
        </p:spPr>
        <p:txBody>
          <a:bodyPr wrap="square" lIns="548640" tIns="365760" rIns="365760" bIns="365760">
            <a:spAutoFit/>
          </a:bodyPr>
          <a:lstStyle/>
          <a:p>
            <a:pPr algn="l"/>
            <a:r>
              <a:rPr lang="en-US" sz="2600" i="1" dirty="0">
                <a:solidFill>
                  <a:srgbClr val="00385A"/>
                </a:solidFill>
              </a:rPr>
              <a:t>The Vision:</a:t>
            </a:r>
          </a:p>
        </p:txBody>
      </p:sp>
      <p:sp>
        <p:nvSpPr>
          <p:cNvPr id="14" name="Rectangle 13">
            <a:extLst>
              <a:ext uri="{FF2B5EF4-FFF2-40B4-BE49-F238E27FC236}">
                <a16:creationId xmlns:a16="http://schemas.microsoft.com/office/drawing/2014/main" id="{EA1DCDC5-166E-724B-885D-8A47FAF51F77}"/>
              </a:ext>
            </a:extLst>
          </p:cNvPr>
          <p:cNvSpPr/>
          <p:nvPr userDrawn="1"/>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Prepare Nurses to Advance Equity</a:t>
            </a:r>
          </a:p>
        </p:txBody>
      </p:sp>
      <p:sp>
        <p:nvSpPr>
          <p:cNvPr id="15" name="Rectangle 14">
            <a:extLst>
              <a:ext uri="{FF2B5EF4-FFF2-40B4-BE49-F238E27FC236}">
                <a16:creationId xmlns:a16="http://schemas.microsoft.com/office/drawing/2014/main" id="{44E165E8-8AA8-9B44-AA17-378416044FE1}"/>
              </a:ext>
            </a:extLst>
          </p:cNvPr>
          <p:cNvSpPr/>
          <p:nvPr userDrawn="1"/>
        </p:nvSpPr>
        <p:spPr>
          <a:xfrm>
            <a:off x="20047790" y="12701628"/>
            <a:ext cx="4336210" cy="1014372"/>
          </a:xfrm>
          <a:prstGeom prst="rect">
            <a:avLst/>
          </a:prstGeom>
          <a:noFill/>
        </p:spPr>
        <p:txBody>
          <a:bodyPr wrap="square" lIns="274320" tIns="274320" rIns="274320" bIns="274320">
            <a:noAutofit/>
          </a:bodyPr>
          <a:lstStyle/>
          <a:p>
            <a:r>
              <a:rPr lang="en-US" sz="2600" b="1" dirty="0">
                <a:solidFill>
                  <a:srgbClr val="004D79"/>
                </a:solidFill>
              </a:rPr>
              <a:t>Diversify the Workforce</a:t>
            </a:r>
          </a:p>
        </p:txBody>
      </p:sp>
      <p:sp>
        <p:nvSpPr>
          <p:cNvPr id="16" name="Rectangle 15">
            <a:extLst>
              <a:ext uri="{FF2B5EF4-FFF2-40B4-BE49-F238E27FC236}">
                <a16:creationId xmlns:a16="http://schemas.microsoft.com/office/drawing/2014/main" id="{24477C46-2A5F-C743-AFBB-E27CC1BA353F}"/>
              </a:ext>
            </a:extLst>
          </p:cNvPr>
          <p:cNvSpPr/>
          <p:nvPr userDrawn="1"/>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Permanently Remove Barriers</a:t>
            </a:r>
          </a:p>
        </p:txBody>
      </p:sp>
      <p:sp>
        <p:nvSpPr>
          <p:cNvPr id="17" name="Rectangle 16">
            <a:extLst>
              <a:ext uri="{FF2B5EF4-FFF2-40B4-BE49-F238E27FC236}">
                <a16:creationId xmlns:a16="http://schemas.microsoft.com/office/drawing/2014/main" id="{03D53DE6-F377-D14C-9314-303626A381BA}"/>
              </a:ext>
            </a:extLst>
          </p:cNvPr>
          <p:cNvSpPr/>
          <p:nvPr userDrawn="1"/>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Value Nurses’ Contributions</a:t>
            </a:r>
          </a:p>
        </p:txBody>
      </p:sp>
      <p:sp>
        <p:nvSpPr>
          <p:cNvPr id="25" name="Slide Title">
            <a:extLst>
              <a:ext uri="{FF2B5EF4-FFF2-40B4-BE49-F238E27FC236}">
                <a16:creationId xmlns:a16="http://schemas.microsoft.com/office/drawing/2014/main" id="{D58BBB57-30E4-3A43-846A-4E5C03BBF54B}"/>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26" name="Content Placeholder 2">
            <a:extLst>
              <a:ext uri="{FF2B5EF4-FFF2-40B4-BE49-F238E27FC236}">
                <a16:creationId xmlns:a16="http://schemas.microsoft.com/office/drawing/2014/main" id="{2D77A5BA-1336-E840-B2FA-FD2D04EE5691}"/>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01389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F6B13F70-96CB-7D4E-87A0-BCC37D713976}"/>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6" name="Content Placeholder 2">
            <a:extLst>
              <a:ext uri="{FF2B5EF4-FFF2-40B4-BE49-F238E27FC236}">
                <a16:creationId xmlns:a16="http://schemas.microsoft.com/office/drawing/2014/main" id="{97AB68D8-A75C-A94A-8993-AF4932261AC0}"/>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Quote">
    <p:bg>
      <p:bgPr>
        <a:solidFill>
          <a:srgbClr val="004D79"/>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8FFFAC09-CF36-F84A-A3E9-86EC88CB4B0C}"/>
              </a:ext>
            </a:extLst>
          </p:cNvPr>
          <p:cNvSpPr/>
          <p:nvPr userDrawn="1"/>
        </p:nvSpPr>
        <p:spPr>
          <a:xfrm>
            <a:off x="3336324" y="2936267"/>
            <a:ext cx="4102443" cy="4102443"/>
          </a:xfrm>
          <a:prstGeom prst="ellipse">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Rectangle 5">
            <a:extLst>
              <a:ext uri="{FF2B5EF4-FFF2-40B4-BE49-F238E27FC236}">
                <a16:creationId xmlns:a16="http://schemas.microsoft.com/office/drawing/2014/main" id="{6EA3204D-E146-1148-A256-FF5F350633C6}"/>
              </a:ext>
            </a:extLst>
          </p:cNvPr>
          <p:cNvSpPr/>
          <p:nvPr userDrawn="1"/>
        </p:nvSpPr>
        <p:spPr>
          <a:xfrm>
            <a:off x="4347568" y="3118514"/>
            <a:ext cx="2755639" cy="5016758"/>
          </a:xfrm>
          <a:prstGeom prst="rect">
            <a:avLst/>
          </a:prstGeom>
        </p:spPr>
        <p:txBody>
          <a:bodyPr wrap="square">
            <a:spAutoFit/>
          </a:bodyPr>
          <a:lstStyle/>
          <a:p>
            <a:pPr algn="l"/>
            <a:r>
              <a:rPr lang="en-US" sz="32000" b="1" dirty="0">
                <a:solidFill>
                  <a:srgbClr val="F29141"/>
                </a:solidFill>
              </a:rPr>
              <a:t>“</a:t>
            </a:r>
          </a:p>
        </p:txBody>
      </p:sp>
      <p:sp>
        <p:nvSpPr>
          <p:cNvPr id="3" name="Text Placeholder 2">
            <a:extLst>
              <a:ext uri="{FF2B5EF4-FFF2-40B4-BE49-F238E27FC236}">
                <a16:creationId xmlns:a16="http://schemas.microsoft.com/office/drawing/2014/main" id="{C9BC2B20-EA0D-B943-9526-7E7A2A1EE3BD}"/>
              </a:ext>
            </a:extLst>
          </p:cNvPr>
          <p:cNvSpPr>
            <a:spLocks noGrp="1"/>
          </p:cNvSpPr>
          <p:nvPr>
            <p:ph type="body" sz="quarter" idx="10"/>
          </p:nvPr>
        </p:nvSpPr>
        <p:spPr>
          <a:xfrm>
            <a:off x="8343900" y="2914650"/>
            <a:ext cx="13230225" cy="6115050"/>
          </a:xfrm>
        </p:spPr>
        <p:txBody>
          <a:bodyPr>
            <a:noAutofit/>
          </a:bodyPr>
          <a:lstStyle>
            <a:lvl1pPr marL="0" indent="0">
              <a:buNone/>
              <a:defRPr sz="8000" b="1">
                <a:solidFill>
                  <a:schemeClr val="bg1"/>
                </a:solidFill>
              </a:defRPr>
            </a:lvl1pPr>
            <a:lvl2pPr marL="609600" indent="0">
              <a:buNone/>
              <a:defRPr sz="8000" b="1">
                <a:solidFill>
                  <a:schemeClr val="bg1"/>
                </a:solidFill>
              </a:defRPr>
            </a:lvl2pPr>
            <a:lvl3pPr marL="1219200" indent="0">
              <a:buNone/>
              <a:defRPr sz="8000" b="1">
                <a:solidFill>
                  <a:schemeClr val="bg1"/>
                </a:solidFill>
              </a:defRPr>
            </a:lvl3pPr>
            <a:lvl4pPr marL="1828800" indent="0">
              <a:buNone/>
              <a:defRPr sz="8000" b="1">
                <a:solidFill>
                  <a:schemeClr val="bg1"/>
                </a:solidFill>
              </a:defRPr>
            </a:lvl4pPr>
            <a:lvl5pPr marL="2438400" indent="0">
              <a:buNone/>
              <a:defRPr sz="8000" b="1">
                <a:solidFill>
                  <a:schemeClr val="bg1"/>
                </a:solidFill>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37449966-4169-5E41-87AD-EF91B5409749}"/>
              </a:ext>
            </a:extLst>
          </p:cNvPr>
          <p:cNvSpPr>
            <a:spLocks noGrp="1"/>
          </p:cNvSpPr>
          <p:nvPr>
            <p:ph type="body" sz="quarter" idx="11" hasCustomPrompt="1"/>
          </p:nvPr>
        </p:nvSpPr>
        <p:spPr>
          <a:xfrm>
            <a:off x="8343900" y="10372725"/>
            <a:ext cx="12201525" cy="2114550"/>
          </a:xfrm>
        </p:spPr>
        <p:txBody>
          <a:bodyPr>
            <a:noAutofit/>
          </a:bodyPr>
          <a:lstStyle>
            <a:lvl1pPr marL="0" indent="0">
              <a:buNone/>
              <a:defRPr sz="3000">
                <a:solidFill>
                  <a:schemeClr val="bg1"/>
                </a:solidFill>
              </a:defRPr>
            </a:lvl1pPr>
            <a:lvl2pPr marL="609600" indent="0">
              <a:buNone/>
              <a:defRPr sz="3000">
                <a:solidFill>
                  <a:schemeClr val="bg1"/>
                </a:solidFill>
              </a:defRPr>
            </a:lvl2pPr>
            <a:lvl3pPr marL="1219200" indent="0">
              <a:buNone/>
              <a:defRPr sz="3000">
                <a:solidFill>
                  <a:schemeClr val="bg1"/>
                </a:solidFill>
              </a:defRPr>
            </a:lvl3pPr>
            <a:lvl4pPr marL="1828800" indent="0">
              <a:buNone/>
              <a:defRPr sz="3000">
                <a:solidFill>
                  <a:schemeClr val="bg1"/>
                </a:solidFill>
              </a:defRPr>
            </a:lvl4pPr>
            <a:lvl5pPr marL="2438400" indent="0">
              <a:buNone/>
              <a:defRPr sz="3000">
                <a:solidFill>
                  <a:schemeClr val="bg1"/>
                </a:solidFill>
              </a:defRPr>
            </a:lvl5pPr>
          </a:lstStyle>
          <a:p>
            <a:pPr lvl="0"/>
            <a:r>
              <a:rPr lang="en-US" dirty="0"/>
              <a:t>– Click to edit Master text styles</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F6B13F70-96CB-7D4E-87A0-BCC37D713976}"/>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6" name="Content Placeholder 2">
            <a:extLst>
              <a:ext uri="{FF2B5EF4-FFF2-40B4-BE49-F238E27FC236}">
                <a16:creationId xmlns:a16="http://schemas.microsoft.com/office/drawing/2014/main" id="{97AB68D8-A75C-A94A-8993-AF4932261AC0}"/>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69CF99A-0315-5846-8211-36DB83FB23A5}"/>
              </a:ext>
            </a:extLst>
          </p:cNvPr>
          <p:cNvSpPr/>
          <p:nvPr userDrawn="1"/>
        </p:nvSpPr>
        <p:spPr>
          <a:xfrm>
            <a:off x="1947455" y="0"/>
            <a:ext cx="4954088"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Charting the Path</a:t>
            </a:r>
            <a:endParaRPr lang="en-US" sz="3600" dirty="0">
              <a:solidFill>
                <a:srgbClr val="00385A"/>
              </a:solidFill>
            </a:endParaRPr>
          </a:p>
        </p:txBody>
      </p:sp>
    </p:spTree>
    <p:extLst>
      <p:ext uri="{BB962C8B-B14F-4D97-AF65-F5344CB8AC3E}">
        <p14:creationId xmlns:p14="http://schemas.microsoft.com/office/powerpoint/2010/main" val="159412504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F6B13F70-96CB-7D4E-87A0-BCC37D713976}"/>
              </a:ext>
            </a:extLst>
          </p:cNvPr>
          <p:cNvSpPr txBox="1">
            <a:spLocks noGrp="1"/>
          </p:cNvSpPr>
          <p:nvPr>
            <p:ph type="title" hasCustomPrompt="1"/>
          </p:nvPr>
        </p:nvSpPr>
        <p:spPr>
          <a:xfrm>
            <a:off x="3101602" y="2593974"/>
            <a:ext cx="6585323" cy="6778625"/>
          </a:xfrm>
          <a:prstGeom prst="rect">
            <a:avLst/>
          </a:prstGeom>
        </p:spPr>
        <p:txBody>
          <a:bodyPr/>
          <a:lstStyle/>
          <a:p>
            <a:r>
              <a:t>Slide Title</a:t>
            </a:r>
          </a:p>
        </p:txBody>
      </p:sp>
      <p:sp>
        <p:nvSpPr>
          <p:cNvPr id="6" name="Content Placeholder 2">
            <a:extLst>
              <a:ext uri="{FF2B5EF4-FFF2-40B4-BE49-F238E27FC236}">
                <a16:creationId xmlns:a16="http://schemas.microsoft.com/office/drawing/2014/main" id="{97AB68D8-A75C-A94A-8993-AF4932261AC0}"/>
              </a:ext>
            </a:extLst>
          </p:cNvPr>
          <p:cNvSpPr>
            <a:spLocks noGrp="1"/>
          </p:cNvSpPr>
          <p:nvPr>
            <p:ph sz="quarter" idx="10"/>
          </p:nvPr>
        </p:nvSpPr>
        <p:spPr>
          <a:xfrm>
            <a:off x="10372725" y="2543175"/>
            <a:ext cx="11972925" cy="8515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69CF99A-0315-5846-8211-36DB83FB23A5}"/>
              </a:ext>
            </a:extLst>
          </p:cNvPr>
          <p:cNvSpPr/>
          <p:nvPr userDrawn="1"/>
        </p:nvSpPr>
        <p:spPr>
          <a:xfrm>
            <a:off x="1947454" y="0"/>
            <a:ext cx="5796371"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What Can Nurses Do?</a:t>
            </a:r>
            <a:endParaRPr lang="en-US" sz="3600" dirty="0">
              <a:solidFill>
                <a:srgbClr val="00385A"/>
              </a:solidFill>
            </a:endParaRPr>
          </a:p>
        </p:txBody>
      </p:sp>
    </p:spTree>
    <p:extLst>
      <p:ext uri="{BB962C8B-B14F-4D97-AF65-F5344CB8AC3E}">
        <p14:creationId xmlns:p14="http://schemas.microsoft.com/office/powerpoint/2010/main" val="208197632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Body Level One…"/>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Agenda Subtitle</a:t>
            </a:r>
          </a:p>
          <a:p>
            <a:pPr lvl="1"/>
            <a:endParaRPr/>
          </a:p>
          <a:p>
            <a:pPr lvl="2"/>
            <a:endParaRPr/>
          </a:p>
          <a:p>
            <a:pPr lvl="3"/>
            <a:endParaRPr/>
          </a:p>
          <a:p>
            <a:pPr lvl="4"/>
            <a:endParaRPr/>
          </a:p>
        </p:txBody>
      </p:sp>
      <p:sp>
        <p:nvSpPr>
          <p:cNvPr id="90" name="Body Level One…"/>
          <p:cNvSpPr txBox="1">
            <a:spLocks noGrp="1"/>
          </p:cNvSpPr>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Agenda Topics</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dirty="0"/>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dirty="0"/>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dirty="0"/>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dirty="0"/>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dirty="0"/>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rPr dirty="0"/>
              <a:t>Slide bullet text</a:t>
            </a:r>
          </a:p>
          <a:p>
            <a:pPr lvl="1"/>
            <a:endParaRPr dirty="0"/>
          </a:p>
          <a:p>
            <a:pPr lvl="2"/>
            <a:endParaRPr dirty="0"/>
          </a:p>
          <a:p>
            <a:pPr lvl="3"/>
            <a:endParaRPr dirty="0"/>
          </a:p>
          <a:p>
            <a:pPr lvl="4"/>
            <a:endParaRPr dirty="0"/>
          </a:p>
        </p:txBody>
      </p:sp>
      <p:sp>
        <p:nvSpPr>
          <p:cNvPr id="3" name="Title 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Title Text</a:t>
            </a: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64" r:id="rId6"/>
    <p:sldLayoutId id="2147483671" r:id="rId7"/>
    <p:sldLayoutId id="2147483672" r:id="rId8"/>
    <p:sldLayoutId id="2147483673" r:id="rId9"/>
    <p:sldLayoutId id="2147483666" r:id="rId10"/>
    <p:sldLayoutId id="2147483668" r:id="rId11"/>
    <p:sldLayoutId id="2147483669" r:id="rId12"/>
    <p:sldLayoutId id="2147483670" r:id="rId13"/>
    <p:sldLayoutId id="2147483656" r:id="rId14"/>
    <p:sldLayoutId id="2147483660" r:id="rId15"/>
    <p:sldLayoutId id="2147483674" r:id="rId16"/>
    <p:sldLayoutId id="2147483675" r:id="rId17"/>
    <p:sldLayoutId id="2147483657" r:id="rId18"/>
    <p:sldLayoutId id="2147483658" r:id="rId19"/>
    <p:sldLayoutId id="2147483659" r:id="rId20"/>
    <p:sldLayoutId id="2147483661" r:id="rId21"/>
    <p:sldLayoutId id="2147483662" r:id="rId22"/>
    <p:sldLayoutId id="2147483663" r:id="rId23"/>
  </p:sldLayoutIdLst>
  <p:transition spd="med"/>
  <p:txStyles>
    <p:titleStyle>
      <a:lvl1pPr marL="0" marR="0" indent="0" algn="l" defTabSz="2438337" rtl="0" latinLnBrk="0">
        <a:lnSpc>
          <a:spcPct val="80000"/>
        </a:lnSpc>
        <a:spcBef>
          <a:spcPts val="0"/>
        </a:spcBef>
        <a:spcAft>
          <a:spcPts val="0"/>
        </a:spcAft>
        <a:buClrTx/>
        <a:buSzTx/>
        <a:buFontTx/>
        <a:buNone/>
        <a:tabLst/>
        <a:defRPr sz="6500" b="1" i="0" u="none" strike="noStrike" cap="none" spc="-170" baseline="0">
          <a:solidFill>
            <a:srgbClr val="003758"/>
          </a:solidFill>
          <a:uFillTx/>
          <a:latin typeface="+mj-lt"/>
          <a:ea typeface="+mj-ea"/>
          <a:cs typeface="+mj-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3758"/>
          </a:solidFill>
          <a:uFillTx/>
          <a:latin typeface="+mj-lt"/>
          <a:ea typeface="+mj-ea"/>
          <a:cs typeface="+mj-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3758"/>
          </a:solidFill>
          <a:uFillTx/>
          <a:latin typeface="+mj-lt"/>
          <a:ea typeface="+mj-ea"/>
          <a:cs typeface="+mj-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3758"/>
          </a:solidFill>
          <a:uFillTx/>
          <a:latin typeface="+mj-lt"/>
          <a:ea typeface="+mj-ea"/>
          <a:cs typeface="+mj-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3758"/>
          </a:solidFill>
          <a:uFillTx/>
          <a:latin typeface="+mj-lt"/>
          <a:ea typeface="+mj-ea"/>
          <a:cs typeface="+mj-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3758"/>
          </a:solidFill>
          <a:uFillTx/>
          <a:latin typeface="+mj-lt"/>
          <a:ea typeface="+mj-ea"/>
          <a:cs typeface="+mj-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1.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3.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1000">
              <a:srgbClr val="027EB8"/>
            </a:gs>
            <a:gs pos="71000">
              <a:srgbClr val="015D8D"/>
            </a:gs>
            <a:gs pos="0">
              <a:srgbClr val="028AC9"/>
            </a:gs>
          </a:gsLst>
          <a:lin ang="5400000" scaled="1"/>
        </a:gradFill>
        <a:effectLst/>
      </p:bgPr>
    </p:bg>
    <p:spTree>
      <p:nvGrpSpPr>
        <p:cNvPr id="1" name=""/>
        <p:cNvGrpSpPr/>
        <p:nvPr/>
      </p:nvGrpSpPr>
      <p:grpSpPr>
        <a:xfrm>
          <a:off x="0" y="0"/>
          <a:ext cx="0" cy="0"/>
          <a:chOff x="0" y="0"/>
          <a:chExt cx="0" cy="0"/>
        </a:xfrm>
      </p:grpSpPr>
      <p:pic>
        <p:nvPicPr>
          <p:cNvPr id="3" name="thefutureofnursing_ppt_cover_3.jpg" descr="thefutureofnursing_ppt_cover_3.jpg">
            <a:extLst>
              <a:ext uri="{FF2B5EF4-FFF2-40B4-BE49-F238E27FC236}">
                <a16:creationId xmlns:a16="http://schemas.microsoft.com/office/drawing/2014/main" id="{0A39F18F-60FF-DB40-BD07-60EB33DC474D}"/>
              </a:ext>
            </a:extLst>
          </p:cNvPr>
          <p:cNvPicPr>
            <a:picLocks noChangeAspect="1"/>
          </p:cNvPicPr>
          <p:nvPr/>
        </p:nvPicPr>
        <p:blipFill rotWithShape="1">
          <a:blip r:embed="rId3"/>
          <a:srcRect l="49793" r="1666"/>
          <a:stretch/>
        </p:blipFill>
        <p:spPr>
          <a:xfrm>
            <a:off x="12580257" y="0"/>
            <a:ext cx="11836400" cy="13716000"/>
          </a:xfrm>
          <a:prstGeom prst="rect">
            <a:avLst/>
          </a:prstGeom>
          <a:ln w="12700">
            <a:miter lim="400000"/>
          </a:ln>
        </p:spPr>
      </p:pic>
      <p:pic>
        <p:nvPicPr>
          <p:cNvPr id="4" name="NAM_white.pdf" descr="NAM_white.pdf">
            <a:extLst>
              <a:ext uri="{FF2B5EF4-FFF2-40B4-BE49-F238E27FC236}">
                <a16:creationId xmlns:a16="http://schemas.microsoft.com/office/drawing/2014/main" id="{12F366E3-2F16-104F-9178-ECA610214117}"/>
              </a:ext>
            </a:extLst>
          </p:cNvPr>
          <p:cNvPicPr>
            <a:picLocks noChangeAspect="1"/>
          </p:cNvPicPr>
          <p:nvPr/>
        </p:nvPicPr>
        <p:blipFill>
          <a:blip r:embed="rId4"/>
          <a:stretch>
            <a:fillRect/>
          </a:stretch>
        </p:blipFill>
        <p:spPr>
          <a:xfrm>
            <a:off x="2509481" y="11181524"/>
            <a:ext cx="7376237" cy="374429"/>
          </a:xfrm>
          <a:prstGeom prst="rect">
            <a:avLst/>
          </a:prstGeom>
          <a:ln w="12700">
            <a:miter lim="400000"/>
          </a:ln>
        </p:spPr>
      </p:pic>
      <p:pic>
        <p:nvPicPr>
          <p:cNvPr id="5" name="natacademy_white.pdf" descr="natacademy_white.pdf">
            <a:extLst>
              <a:ext uri="{FF2B5EF4-FFF2-40B4-BE49-F238E27FC236}">
                <a16:creationId xmlns:a16="http://schemas.microsoft.com/office/drawing/2014/main" id="{CA8704A3-C9DB-C441-90D0-50243204DFA7}"/>
              </a:ext>
            </a:extLst>
          </p:cNvPr>
          <p:cNvPicPr>
            <a:picLocks noChangeAspect="1"/>
          </p:cNvPicPr>
          <p:nvPr/>
        </p:nvPicPr>
        <p:blipFill>
          <a:blip r:embed="rId5"/>
          <a:stretch>
            <a:fillRect/>
          </a:stretch>
        </p:blipFill>
        <p:spPr>
          <a:xfrm>
            <a:off x="3308350" y="12143320"/>
            <a:ext cx="5778501" cy="718646"/>
          </a:xfrm>
          <a:prstGeom prst="rect">
            <a:avLst/>
          </a:prstGeom>
          <a:ln w="12700">
            <a:miter lim="400000"/>
          </a:ln>
        </p:spPr>
      </p:pic>
      <p:pic>
        <p:nvPicPr>
          <p:cNvPr id="7" name="Picture 6" descr="Text&#10;&#10;Description automatically generated">
            <a:extLst>
              <a:ext uri="{FF2B5EF4-FFF2-40B4-BE49-F238E27FC236}">
                <a16:creationId xmlns:a16="http://schemas.microsoft.com/office/drawing/2014/main" id="{74929698-7FC6-424E-8194-2D080DF71D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4003" y="865138"/>
            <a:ext cx="5248815" cy="4060925"/>
          </a:xfrm>
          <a:prstGeom prst="rect">
            <a:avLst/>
          </a:prstGeom>
        </p:spPr>
      </p:pic>
      <p:cxnSp>
        <p:nvCxnSpPr>
          <p:cNvPr id="9" name="Straight Connector 8">
            <a:extLst>
              <a:ext uri="{FF2B5EF4-FFF2-40B4-BE49-F238E27FC236}">
                <a16:creationId xmlns:a16="http://schemas.microsoft.com/office/drawing/2014/main" id="{5BADA85B-A1BF-2448-8BC0-1AA9B82CC586}"/>
              </a:ext>
            </a:extLst>
          </p:cNvPr>
          <p:cNvCxnSpPr/>
          <p:nvPr/>
        </p:nvCxnSpPr>
        <p:spPr>
          <a:xfrm>
            <a:off x="12547600" y="0"/>
            <a:ext cx="0" cy="13716000"/>
          </a:xfrm>
          <a:prstGeom prst="line">
            <a:avLst/>
          </a:prstGeom>
          <a:noFill/>
          <a:ln w="7620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10" name="Rectangle 9"/>
          <p:cNvSpPr/>
          <p:nvPr/>
        </p:nvSpPr>
        <p:spPr>
          <a:xfrm>
            <a:off x="711201" y="5513430"/>
            <a:ext cx="11224548" cy="3631763"/>
          </a:xfrm>
          <a:prstGeom prst="rect">
            <a:avLst/>
          </a:prstGeom>
        </p:spPr>
        <p:txBody>
          <a:bodyPr wrap="none">
            <a:spAutoFit/>
          </a:bodyPr>
          <a:lstStyle/>
          <a:p>
            <a:pPr lvl="0"/>
            <a:r>
              <a:rPr lang="en-US" sz="115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Supporting Nurse </a:t>
            </a:r>
            <a:br>
              <a:rPr lang="en-US" sz="115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115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Well-being </a:t>
            </a:r>
            <a:endParaRPr lang="en-US" sz="11500" dirty="0">
              <a:solidFill>
                <a:schemeClr val="bg1"/>
              </a:solidFill>
            </a:endParaRPr>
          </a:p>
        </p:txBody>
      </p:sp>
    </p:spTree>
    <p:extLst>
      <p:ext uri="{BB962C8B-B14F-4D97-AF65-F5344CB8AC3E}">
        <p14:creationId xmlns:p14="http://schemas.microsoft.com/office/powerpoint/2010/main" val="181888101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D79"/>
        </a:solidFill>
        <a:effectLst/>
      </p:bgPr>
    </p:bg>
    <p:spTree>
      <p:nvGrpSpPr>
        <p:cNvPr id="1" name=""/>
        <p:cNvGrpSpPr/>
        <p:nvPr/>
      </p:nvGrpSpPr>
      <p:grpSpPr>
        <a:xfrm>
          <a:off x="0" y="0"/>
          <a:ext cx="0" cy="0"/>
          <a:chOff x="0" y="0"/>
          <a:chExt cx="0" cy="0"/>
        </a:xfrm>
      </p:grpSpPr>
      <p:sp>
        <p:nvSpPr>
          <p:cNvPr id="8" name="Rectangle 7"/>
          <p:cNvSpPr/>
          <p:nvPr/>
        </p:nvSpPr>
        <p:spPr>
          <a:xfrm>
            <a:off x="0" y="0"/>
            <a:ext cx="24384000" cy="13716000"/>
          </a:xfrm>
          <a:prstGeom prst="rect">
            <a:avLst/>
          </a:prstGeom>
          <a:solidFill>
            <a:srgbClr val="003758"/>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19" name="Picture 18" descr="A picture containing dark, nature, light&#10;&#10;Description automatically generated">
            <a:extLst>
              <a:ext uri="{FF2B5EF4-FFF2-40B4-BE49-F238E27FC236}">
                <a16:creationId xmlns:a16="http://schemas.microsoft.com/office/drawing/2014/main" id="{B32FEBD6-F9AD-E049-85A4-F4BD4D58F5E2}"/>
              </a:ext>
            </a:extLst>
          </p:cNvPr>
          <p:cNvPicPr>
            <a:picLocks noChangeAspect="1"/>
          </p:cNvPicPr>
          <p:nvPr/>
        </p:nvPicPr>
        <p:blipFill>
          <a:blip r:embed="rId3" cstate="print">
            <a:alphaModFix amt="54000"/>
            <a:extLst>
              <a:ext uri="{28A0092B-C50C-407E-A947-70E740481C1C}">
                <a14:useLocalDpi xmlns:a14="http://schemas.microsoft.com/office/drawing/2010/main" val="0"/>
              </a:ext>
            </a:extLst>
          </a:blip>
          <a:stretch>
            <a:fillRect/>
          </a:stretch>
        </p:blipFill>
        <p:spPr>
          <a:xfrm>
            <a:off x="339634" y="921467"/>
            <a:ext cx="22023977" cy="11873066"/>
          </a:xfrm>
          <a:prstGeom prst="rect">
            <a:avLst/>
          </a:prstGeom>
        </p:spPr>
      </p:pic>
      <p:sp>
        <p:nvSpPr>
          <p:cNvPr id="21" name="TextBox 20">
            <a:extLst>
              <a:ext uri="{FF2B5EF4-FFF2-40B4-BE49-F238E27FC236}">
                <a16:creationId xmlns:a16="http://schemas.microsoft.com/office/drawing/2014/main" id="{947FBDE6-4015-BB43-82B8-106636AB2B2A}"/>
              </a:ext>
            </a:extLst>
          </p:cNvPr>
          <p:cNvSpPr txBox="1"/>
          <p:nvPr/>
        </p:nvSpPr>
        <p:spPr>
          <a:xfrm>
            <a:off x="9849394" y="4987693"/>
            <a:ext cx="13271864" cy="33527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lnSpc>
                <a:spcPct val="110000"/>
              </a:lnSpc>
            </a:pPr>
            <a:r>
              <a:rPr lang="en-US" sz="4800" b="1" dirty="0">
                <a:solidFill>
                  <a:schemeClr val="bg1"/>
                </a:solidFill>
              </a:rPr>
              <a:t>Supporting nurse well-being is essential for the health and safety of patients, the functioning of health systems, and the financial health of health care organizations.</a:t>
            </a:r>
          </a:p>
        </p:txBody>
      </p:sp>
      <p:sp>
        <p:nvSpPr>
          <p:cNvPr id="26" name="Rectangle 25">
            <a:extLst>
              <a:ext uri="{FF2B5EF4-FFF2-40B4-BE49-F238E27FC236}">
                <a16:creationId xmlns:a16="http://schemas.microsoft.com/office/drawing/2014/main" id="{2DF8537C-8509-B94A-8A25-5F18A53088E2}"/>
              </a:ext>
            </a:extLst>
          </p:cNvPr>
          <p:cNvSpPr/>
          <p:nvPr/>
        </p:nvSpPr>
        <p:spPr>
          <a:xfrm>
            <a:off x="1" y="5525277"/>
            <a:ext cx="9509759" cy="2092881"/>
          </a:xfrm>
          <a:prstGeom prst="rect">
            <a:avLst/>
          </a:prstGeom>
          <a:solidFill>
            <a:srgbClr val="F4C338"/>
          </a:solidFill>
        </p:spPr>
        <p:txBody>
          <a:bodyPr wrap="square" lIns="914400" tIns="365760" rIns="365760" bIns="365760">
            <a:spAutoFit/>
          </a:bodyPr>
          <a:lstStyle/>
          <a:p>
            <a:pPr algn="l"/>
            <a:r>
              <a:rPr lang="en-US" sz="8800" b="1" dirty="0">
                <a:solidFill>
                  <a:srgbClr val="00385A"/>
                </a:solidFill>
              </a:rPr>
              <a:t>Key Takeaway:</a:t>
            </a:r>
            <a:endParaRPr lang="en-US" sz="8800" dirty="0">
              <a:solidFill>
                <a:srgbClr val="00385A"/>
              </a:solidFill>
            </a:endParaRPr>
          </a:p>
        </p:txBody>
      </p:sp>
    </p:spTree>
    <p:extLst>
      <p:ext uri="{BB962C8B-B14F-4D97-AF65-F5344CB8AC3E}">
        <p14:creationId xmlns:p14="http://schemas.microsoft.com/office/powerpoint/2010/main" val="379222235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D79"/>
        </a:solidFill>
        <a:effectLst/>
      </p:bgPr>
    </p:bg>
    <p:spTree>
      <p:nvGrpSpPr>
        <p:cNvPr id="1" name=""/>
        <p:cNvGrpSpPr/>
        <p:nvPr/>
      </p:nvGrpSpPr>
      <p:grpSpPr>
        <a:xfrm>
          <a:off x="0" y="0"/>
          <a:ext cx="0" cy="0"/>
          <a:chOff x="0" y="0"/>
          <a:chExt cx="0" cy="0"/>
        </a:xfrm>
      </p:grpSpPr>
      <p:sp>
        <p:nvSpPr>
          <p:cNvPr id="39" name="Oval 38">
            <a:extLst>
              <a:ext uri="{FF2B5EF4-FFF2-40B4-BE49-F238E27FC236}">
                <a16:creationId xmlns:a16="http://schemas.microsoft.com/office/drawing/2014/main" id="{17EBB037-5242-E34D-BC9E-3FDF6E889A49}"/>
              </a:ext>
            </a:extLst>
          </p:cNvPr>
          <p:cNvSpPr/>
          <p:nvPr/>
        </p:nvSpPr>
        <p:spPr>
          <a:xfrm>
            <a:off x="8553802" y="4023601"/>
            <a:ext cx="7235103" cy="7235103"/>
          </a:xfrm>
          <a:prstGeom prst="ellipse">
            <a:avLst/>
          </a:prstGeom>
          <a:solidFill>
            <a:srgbClr val="00375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7" name="Rectangle 6">
            <a:extLst>
              <a:ext uri="{FF2B5EF4-FFF2-40B4-BE49-F238E27FC236}">
                <a16:creationId xmlns:a16="http://schemas.microsoft.com/office/drawing/2014/main" id="{1FB70F29-7D08-1142-8547-8E4B410A5141}"/>
              </a:ext>
            </a:extLst>
          </p:cNvPr>
          <p:cNvSpPr/>
          <p:nvPr/>
        </p:nvSpPr>
        <p:spPr>
          <a:xfrm>
            <a:off x="1947456" y="-1"/>
            <a:ext cx="13199984"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Factors that Impact Nurse Well-being: The Workplace</a:t>
            </a:r>
            <a:endParaRPr lang="en-US" sz="3600" dirty="0">
              <a:solidFill>
                <a:srgbClr val="00385A"/>
              </a:solidFill>
            </a:endParaRPr>
          </a:p>
        </p:txBody>
      </p:sp>
      <p:sp>
        <p:nvSpPr>
          <p:cNvPr id="8" name="TextBox 7">
            <a:extLst>
              <a:ext uri="{FF2B5EF4-FFF2-40B4-BE49-F238E27FC236}">
                <a16:creationId xmlns:a16="http://schemas.microsoft.com/office/drawing/2014/main" id="{5A80FF65-656A-224B-874A-3721D17D45B1}"/>
              </a:ext>
            </a:extLst>
          </p:cNvPr>
          <p:cNvSpPr txBox="1"/>
          <p:nvPr/>
        </p:nvSpPr>
        <p:spPr>
          <a:xfrm>
            <a:off x="2983871" y="4365190"/>
            <a:ext cx="283028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7"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mj-lt"/>
                <a:ea typeface="+mj-ea"/>
                <a:cs typeface="+mj-cs"/>
                <a:sym typeface="Helvetica Neue"/>
              </a:rPr>
              <a:t>Physical</a:t>
            </a:r>
            <a:endParaRPr kumimoji="0" lang="en-US" sz="3000" b="1" i="0" u="none" strike="noStrike" cap="none" spc="0" normalizeH="0" baseline="0" dirty="0">
              <a:ln>
                <a:noFill/>
              </a:ln>
              <a:solidFill>
                <a:schemeClr val="bg1"/>
              </a:solidFill>
              <a:effectLst/>
              <a:uFillTx/>
              <a:latin typeface="+mj-lt"/>
              <a:ea typeface="+mj-ea"/>
              <a:cs typeface="+mj-cs"/>
              <a:sym typeface="Helvetica Neue"/>
            </a:endParaRPr>
          </a:p>
        </p:txBody>
      </p:sp>
      <p:sp>
        <p:nvSpPr>
          <p:cNvPr id="16" name="Rectangle 15">
            <a:extLst>
              <a:ext uri="{FF2B5EF4-FFF2-40B4-BE49-F238E27FC236}">
                <a16:creationId xmlns:a16="http://schemas.microsoft.com/office/drawing/2014/main" id="{7242CCFF-BCD0-AD4A-A696-63119F5022C5}"/>
              </a:ext>
            </a:extLst>
          </p:cNvPr>
          <p:cNvSpPr/>
          <p:nvPr/>
        </p:nvSpPr>
        <p:spPr>
          <a:xfrm>
            <a:off x="10063841" y="7018070"/>
            <a:ext cx="4256314" cy="1569660"/>
          </a:xfrm>
          <a:prstGeom prst="rect">
            <a:avLst/>
          </a:prstGeom>
        </p:spPr>
        <p:txBody>
          <a:bodyPr wrap="square">
            <a:spAutoFit/>
          </a:bodyPr>
          <a:lstStyle/>
          <a:p>
            <a:r>
              <a:rPr lang="en-US" sz="4800" b="1" dirty="0">
                <a:solidFill>
                  <a:schemeClr val="bg1"/>
                </a:solidFill>
              </a:rPr>
              <a:t>Nurse Work Environment</a:t>
            </a:r>
          </a:p>
        </p:txBody>
      </p:sp>
      <p:sp>
        <p:nvSpPr>
          <p:cNvPr id="28" name="Oval 27">
            <a:extLst>
              <a:ext uri="{FF2B5EF4-FFF2-40B4-BE49-F238E27FC236}">
                <a16:creationId xmlns:a16="http://schemas.microsoft.com/office/drawing/2014/main" id="{51B938D7-BD20-0A48-8C4D-644006768856}"/>
              </a:ext>
            </a:extLst>
          </p:cNvPr>
          <p:cNvSpPr/>
          <p:nvPr/>
        </p:nvSpPr>
        <p:spPr>
          <a:xfrm flipH="1">
            <a:off x="14396878" y="3065489"/>
            <a:ext cx="3341034" cy="334103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70047" y="3502499"/>
            <a:ext cx="2418489" cy="2418489"/>
          </a:xfrm>
          <a:prstGeom prst="rect">
            <a:avLst/>
          </a:prstGeom>
        </p:spPr>
      </p:pic>
      <p:sp>
        <p:nvSpPr>
          <p:cNvPr id="40" name="Oval 39">
            <a:extLst>
              <a:ext uri="{FF2B5EF4-FFF2-40B4-BE49-F238E27FC236}">
                <a16:creationId xmlns:a16="http://schemas.microsoft.com/office/drawing/2014/main" id="{51B938D7-BD20-0A48-8C4D-644006768856}"/>
              </a:ext>
            </a:extLst>
          </p:cNvPr>
          <p:cNvSpPr/>
          <p:nvPr/>
        </p:nvSpPr>
        <p:spPr>
          <a:xfrm flipH="1">
            <a:off x="14396878" y="8587730"/>
            <a:ext cx="3341034" cy="334103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41" name="Oval 40">
            <a:extLst>
              <a:ext uri="{FF2B5EF4-FFF2-40B4-BE49-F238E27FC236}">
                <a16:creationId xmlns:a16="http://schemas.microsoft.com/office/drawing/2014/main" id="{51B938D7-BD20-0A48-8C4D-644006768856}"/>
              </a:ext>
            </a:extLst>
          </p:cNvPr>
          <p:cNvSpPr/>
          <p:nvPr/>
        </p:nvSpPr>
        <p:spPr>
          <a:xfrm flipH="1">
            <a:off x="6604795" y="3065489"/>
            <a:ext cx="3341034" cy="334103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42" name="Oval 41">
            <a:extLst>
              <a:ext uri="{FF2B5EF4-FFF2-40B4-BE49-F238E27FC236}">
                <a16:creationId xmlns:a16="http://schemas.microsoft.com/office/drawing/2014/main" id="{51B938D7-BD20-0A48-8C4D-644006768856}"/>
              </a:ext>
            </a:extLst>
          </p:cNvPr>
          <p:cNvSpPr/>
          <p:nvPr/>
        </p:nvSpPr>
        <p:spPr>
          <a:xfrm flipH="1">
            <a:off x="6604795" y="8587730"/>
            <a:ext cx="3341034" cy="334103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2528" y="3417506"/>
            <a:ext cx="2551959" cy="255195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3591" y="8929005"/>
            <a:ext cx="2620896" cy="2620896"/>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736869" y="8890905"/>
            <a:ext cx="2600653" cy="2600653"/>
          </a:xfrm>
          <a:prstGeom prst="rect">
            <a:avLst/>
          </a:prstGeom>
        </p:spPr>
      </p:pic>
      <p:sp>
        <p:nvSpPr>
          <p:cNvPr id="43" name="TextBox 42">
            <a:extLst>
              <a:ext uri="{FF2B5EF4-FFF2-40B4-BE49-F238E27FC236}">
                <a16:creationId xmlns:a16="http://schemas.microsoft.com/office/drawing/2014/main" id="{5A80FF65-656A-224B-874A-3721D17D45B1}"/>
              </a:ext>
            </a:extLst>
          </p:cNvPr>
          <p:cNvSpPr txBox="1"/>
          <p:nvPr/>
        </p:nvSpPr>
        <p:spPr>
          <a:xfrm>
            <a:off x="17888309" y="4365190"/>
            <a:ext cx="283028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7"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mj-lt"/>
                <a:ea typeface="+mj-ea"/>
                <a:cs typeface="+mj-cs"/>
                <a:sym typeface="Helvetica Neue"/>
              </a:rPr>
              <a:t>Emotional</a:t>
            </a:r>
            <a:endParaRPr kumimoji="0" lang="en-US" sz="3000" b="1" i="0" u="none" strike="noStrike" cap="none" spc="0" normalizeH="0" baseline="0" dirty="0">
              <a:ln>
                <a:noFill/>
              </a:ln>
              <a:solidFill>
                <a:schemeClr val="bg1"/>
              </a:solidFill>
              <a:effectLst/>
              <a:uFillTx/>
              <a:latin typeface="+mj-lt"/>
              <a:ea typeface="+mj-ea"/>
              <a:cs typeface="+mj-cs"/>
              <a:sym typeface="Helvetica Neue"/>
            </a:endParaRPr>
          </a:p>
        </p:txBody>
      </p:sp>
      <p:sp>
        <p:nvSpPr>
          <p:cNvPr id="44" name="TextBox 43">
            <a:extLst>
              <a:ext uri="{FF2B5EF4-FFF2-40B4-BE49-F238E27FC236}">
                <a16:creationId xmlns:a16="http://schemas.microsoft.com/office/drawing/2014/main" id="{5A80FF65-656A-224B-874A-3721D17D45B1}"/>
              </a:ext>
            </a:extLst>
          </p:cNvPr>
          <p:cNvSpPr txBox="1"/>
          <p:nvPr/>
        </p:nvSpPr>
        <p:spPr>
          <a:xfrm>
            <a:off x="2800004" y="10026110"/>
            <a:ext cx="283028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7"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mj-lt"/>
                <a:ea typeface="+mj-ea"/>
                <a:cs typeface="+mj-cs"/>
                <a:sym typeface="Helvetica Neue"/>
              </a:rPr>
              <a:t>Mental</a:t>
            </a:r>
            <a:endParaRPr kumimoji="0" lang="en-US" sz="3000" b="1" i="0" u="none" strike="noStrike" cap="none" spc="0" normalizeH="0" baseline="0" dirty="0">
              <a:ln>
                <a:noFill/>
              </a:ln>
              <a:solidFill>
                <a:schemeClr val="bg1"/>
              </a:solidFill>
              <a:effectLst/>
              <a:uFillTx/>
              <a:latin typeface="+mj-lt"/>
              <a:ea typeface="+mj-ea"/>
              <a:cs typeface="+mj-cs"/>
              <a:sym typeface="Helvetica Neue"/>
            </a:endParaRPr>
          </a:p>
        </p:txBody>
      </p:sp>
      <p:sp>
        <p:nvSpPr>
          <p:cNvPr id="45" name="TextBox 44">
            <a:extLst>
              <a:ext uri="{FF2B5EF4-FFF2-40B4-BE49-F238E27FC236}">
                <a16:creationId xmlns:a16="http://schemas.microsoft.com/office/drawing/2014/main" id="{5A80FF65-656A-224B-874A-3721D17D45B1}"/>
              </a:ext>
            </a:extLst>
          </p:cNvPr>
          <p:cNvSpPr txBox="1"/>
          <p:nvPr/>
        </p:nvSpPr>
        <p:spPr>
          <a:xfrm>
            <a:off x="17332079" y="9634160"/>
            <a:ext cx="2830287"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2438337"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mj-lt"/>
                <a:ea typeface="+mj-ea"/>
                <a:cs typeface="+mj-cs"/>
                <a:sym typeface="Helvetica Neue"/>
              </a:rPr>
              <a:t>Ethical</a:t>
            </a:r>
            <a:br>
              <a:rPr kumimoji="0" lang="en-US" sz="3600" b="1" i="0" u="none" strike="noStrike" cap="none" spc="0" normalizeH="0" baseline="0" dirty="0">
                <a:ln>
                  <a:noFill/>
                </a:ln>
                <a:solidFill>
                  <a:schemeClr val="bg1"/>
                </a:solidFill>
                <a:effectLst/>
                <a:uFillTx/>
                <a:latin typeface="+mj-lt"/>
                <a:ea typeface="+mj-ea"/>
                <a:cs typeface="+mj-cs"/>
                <a:sym typeface="Helvetica Neue"/>
              </a:rPr>
            </a:br>
            <a:r>
              <a:rPr kumimoji="0" lang="en-US" sz="3600" b="1" i="0" u="none" strike="noStrike" cap="none" spc="0" normalizeH="0" baseline="0" dirty="0">
                <a:ln>
                  <a:noFill/>
                </a:ln>
                <a:solidFill>
                  <a:schemeClr val="bg1"/>
                </a:solidFill>
                <a:effectLst/>
                <a:uFillTx/>
                <a:latin typeface="+mj-lt"/>
                <a:ea typeface="+mj-ea"/>
                <a:cs typeface="+mj-cs"/>
                <a:sym typeface="Helvetica Neue"/>
              </a:rPr>
              <a:t>&amp;</a:t>
            </a:r>
            <a:r>
              <a:rPr kumimoji="0" lang="en-US" sz="3600" b="1" i="0" u="none" strike="noStrike" cap="none" spc="0" normalizeH="0" dirty="0">
                <a:ln>
                  <a:noFill/>
                </a:ln>
                <a:solidFill>
                  <a:schemeClr val="bg1"/>
                </a:solidFill>
                <a:effectLst/>
                <a:uFillTx/>
                <a:latin typeface="+mj-lt"/>
                <a:ea typeface="+mj-ea"/>
                <a:cs typeface="+mj-cs"/>
                <a:sym typeface="Helvetica Neue"/>
              </a:rPr>
              <a:t> Moral</a:t>
            </a:r>
            <a:endParaRPr kumimoji="0" lang="en-US" sz="3000" b="1" i="0" u="none" strike="noStrike" cap="none" spc="0" normalizeH="0" baseline="0" dirty="0">
              <a:ln>
                <a:noFill/>
              </a:ln>
              <a:solidFill>
                <a:schemeClr val="bg1"/>
              </a:solidFill>
              <a:effectLst/>
              <a:uFillTx/>
              <a:latin typeface="+mj-lt"/>
              <a:ea typeface="+mj-ea"/>
              <a:cs typeface="+mj-cs"/>
              <a:sym typeface="Helvetica Neue"/>
            </a:endParaRPr>
          </a:p>
        </p:txBody>
      </p:sp>
    </p:spTree>
    <p:extLst>
      <p:ext uri="{BB962C8B-B14F-4D97-AF65-F5344CB8AC3E}">
        <p14:creationId xmlns:p14="http://schemas.microsoft.com/office/powerpoint/2010/main" val="141983332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24384000" cy="13716000"/>
          </a:xfrm>
          <a:prstGeom prst="rect">
            <a:avLst/>
          </a:prstGeom>
          <a:solidFill>
            <a:srgbClr val="003758"/>
          </a:solidFill>
          <a:ln w="25400" cap="flat">
            <a:solidFill>
              <a:srgbClr val="00375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5" name="Rectangle 4">
            <a:extLst>
              <a:ext uri="{FF2B5EF4-FFF2-40B4-BE49-F238E27FC236}">
                <a16:creationId xmlns:a16="http://schemas.microsoft.com/office/drawing/2014/main" id="{1FB70F29-7D08-1142-8547-8E4B410A5141}"/>
              </a:ext>
            </a:extLst>
          </p:cNvPr>
          <p:cNvSpPr/>
          <p:nvPr/>
        </p:nvSpPr>
        <p:spPr>
          <a:xfrm>
            <a:off x="1947455" y="0"/>
            <a:ext cx="18778945"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Factors that Impact Well-being for Nurses of Color &amp; Other Minority Groups</a:t>
            </a:r>
            <a:endParaRPr lang="en-US" sz="3600" dirty="0">
              <a:solidFill>
                <a:srgbClr val="00385A"/>
              </a:solidFill>
            </a:endParaRPr>
          </a:p>
        </p:txBody>
      </p:sp>
      <p:grpSp>
        <p:nvGrpSpPr>
          <p:cNvPr id="13" name="Group 12"/>
          <p:cNvGrpSpPr/>
          <p:nvPr/>
        </p:nvGrpSpPr>
        <p:grpSpPr>
          <a:xfrm>
            <a:off x="18750899" y="8033656"/>
            <a:ext cx="5633101" cy="5281584"/>
            <a:chOff x="14342572" y="7903028"/>
            <a:chExt cx="5633101" cy="5281584"/>
          </a:xfrm>
        </p:grpSpPr>
        <p:grpSp>
          <p:nvGrpSpPr>
            <p:cNvPr id="12" name="Group 11"/>
            <p:cNvGrpSpPr/>
            <p:nvPr/>
          </p:nvGrpSpPr>
          <p:grpSpPr>
            <a:xfrm>
              <a:off x="14342572" y="7903028"/>
              <a:ext cx="5281584" cy="5281584"/>
              <a:chOff x="14342572" y="7903028"/>
              <a:chExt cx="5281584" cy="5281584"/>
            </a:xfrm>
          </p:grpSpPr>
          <p:pic>
            <p:nvPicPr>
              <p:cNvPr id="4" name="Picture 3"/>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1000"/>
                        </a14:imgEffect>
                      </a14:imgLayer>
                    </a14:imgProps>
                  </a:ext>
                  <a:ext uri="{28A0092B-C50C-407E-A947-70E740481C1C}">
                    <a14:useLocalDpi xmlns:a14="http://schemas.microsoft.com/office/drawing/2010/main" val="0"/>
                  </a:ext>
                </a:extLst>
              </a:blip>
              <a:stretch>
                <a:fillRect/>
              </a:stretch>
            </p:blipFill>
            <p:spPr>
              <a:xfrm>
                <a:off x="14342572" y="7903028"/>
                <a:ext cx="5281584" cy="5281584"/>
              </a:xfrm>
              <a:prstGeom prst="rect">
                <a:avLst/>
              </a:prstGeom>
            </p:spPr>
          </p:pic>
          <p:sp>
            <p:nvSpPr>
              <p:cNvPr id="11" name="Oval 10"/>
              <p:cNvSpPr/>
              <p:nvPr/>
            </p:nvSpPr>
            <p:spPr>
              <a:xfrm>
                <a:off x="15302102" y="8617048"/>
                <a:ext cx="2579914" cy="1926772"/>
              </a:xfrm>
              <a:prstGeom prst="ellipse">
                <a:avLst/>
              </a:prstGeom>
              <a:solidFill>
                <a:srgbClr val="98E4D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gr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94089" y="7903028"/>
              <a:ext cx="5281584" cy="5281584"/>
            </a:xfrm>
            <a:prstGeom prst="rect">
              <a:avLst/>
            </a:prstGeom>
          </p:spPr>
        </p:pic>
      </p:grpSp>
      <p:sp>
        <p:nvSpPr>
          <p:cNvPr id="14" name="TextBox 13"/>
          <p:cNvSpPr txBox="1"/>
          <p:nvPr/>
        </p:nvSpPr>
        <p:spPr>
          <a:xfrm>
            <a:off x="1947455" y="1792064"/>
            <a:ext cx="17762974" cy="11274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lvl="0" indent="-342900" algn="l">
              <a:buFont typeface="Arial" panose="020B0604020202020204" pitchFamily="34" charset="0"/>
              <a:buChar char="•"/>
            </a:pPr>
            <a:r>
              <a:rPr lang="en-US" sz="6600" dirty="0">
                <a:solidFill>
                  <a:schemeClr val="bg1"/>
                </a:solidFill>
              </a:rPr>
              <a:t>Clinicians of color experience increased hardship, burnout, and burden dealing with racism from patients on top of an already emotionally demanding job.</a:t>
            </a:r>
          </a:p>
          <a:p>
            <a:pPr marL="342900" lvl="0" indent="-342900" algn="l">
              <a:buFont typeface="Arial" panose="020B0604020202020204" pitchFamily="34" charset="0"/>
              <a:buChar char="•"/>
            </a:pPr>
            <a:endParaRPr lang="en-US" sz="6600" dirty="0">
              <a:solidFill>
                <a:schemeClr val="bg1"/>
              </a:solidFill>
            </a:endParaRPr>
          </a:p>
          <a:p>
            <a:pPr marL="342900" lvl="0" indent="-342900" algn="l">
              <a:buFont typeface="Arial" panose="020B0604020202020204" pitchFamily="34" charset="0"/>
              <a:buChar char="•"/>
            </a:pPr>
            <a:r>
              <a:rPr lang="en-US" sz="6600" dirty="0">
                <a:solidFill>
                  <a:schemeClr val="bg1"/>
                </a:solidFill>
              </a:rPr>
              <a:t>Nurses may encounter racism &amp; discrimination from employers, educators, managers, colleagues, and patients.</a:t>
            </a:r>
          </a:p>
          <a:p>
            <a:pPr marL="342900" lvl="0" indent="-342900" algn="l">
              <a:buFont typeface="Arial" panose="020B0604020202020204" pitchFamily="34" charset="0"/>
              <a:buChar char="•"/>
            </a:pPr>
            <a:endParaRPr lang="en-US" sz="6600" dirty="0">
              <a:solidFill>
                <a:schemeClr val="bg1"/>
              </a:solidFill>
            </a:endParaRPr>
          </a:p>
          <a:p>
            <a:pPr marL="342900" lvl="0" indent="-342900" algn="l">
              <a:buFont typeface="Arial" panose="020B0604020202020204" pitchFamily="34" charset="0"/>
              <a:buChar char="•"/>
            </a:pPr>
            <a:r>
              <a:rPr lang="en-US" sz="6600" dirty="0">
                <a:solidFill>
                  <a:schemeClr val="bg1"/>
                </a:solidFill>
              </a:rPr>
              <a:t>This is part of the larger system of structural racism in the United States.</a:t>
            </a:r>
            <a:endParaRPr kumimoji="0" lang="en-US" sz="6600" b="0" i="0" u="none" strike="noStrike" cap="none" spc="0" normalizeH="0" baseline="0" dirty="0">
              <a:ln>
                <a:noFill/>
              </a:ln>
              <a:solidFill>
                <a:schemeClr val="bg1"/>
              </a:solidFill>
              <a:effectLst/>
              <a:uFillTx/>
              <a:sym typeface="Helvetica Neue"/>
            </a:endParaRPr>
          </a:p>
        </p:txBody>
      </p:sp>
    </p:spTree>
    <p:extLst>
      <p:ext uri="{BB962C8B-B14F-4D97-AF65-F5344CB8AC3E}">
        <p14:creationId xmlns:p14="http://schemas.microsoft.com/office/powerpoint/2010/main" val="352196445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24384000" cy="13716000"/>
          </a:xfrm>
          <a:prstGeom prst="rect">
            <a:avLst/>
          </a:prstGeom>
          <a:solidFill>
            <a:srgbClr val="004D79"/>
          </a:solidFill>
          <a:ln w="25400" cap="flat">
            <a:solidFill>
              <a:srgbClr val="015D8D"/>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17" name="Rectangle 16">
            <a:extLst>
              <a:ext uri="{FF2B5EF4-FFF2-40B4-BE49-F238E27FC236}">
                <a16:creationId xmlns:a16="http://schemas.microsoft.com/office/drawing/2014/main" id="{1FB70F29-7D08-1142-8547-8E4B410A5141}"/>
              </a:ext>
            </a:extLst>
          </p:cNvPr>
          <p:cNvSpPr/>
          <p:nvPr/>
        </p:nvSpPr>
        <p:spPr>
          <a:xfrm>
            <a:off x="1947455" y="0"/>
            <a:ext cx="14549845"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Why address Nurse Well-being Urgently?</a:t>
            </a:r>
            <a:endParaRPr lang="en-US" sz="3600" dirty="0">
              <a:solidFill>
                <a:srgbClr val="00385A"/>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265" y="9427389"/>
            <a:ext cx="1424932" cy="142493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7866" y="11406773"/>
            <a:ext cx="1416231" cy="1416231"/>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37866" y="7663626"/>
            <a:ext cx="1347289" cy="1347289"/>
          </a:xfrm>
          <a:prstGeom prst="rect">
            <a:avLst/>
          </a:prstGeom>
        </p:spPr>
      </p:pic>
      <p:sp>
        <p:nvSpPr>
          <p:cNvPr id="8" name="TextBox 7"/>
          <p:cNvSpPr txBox="1"/>
          <p:nvPr/>
        </p:nvSpPr>
        <p:spPr>
          <a:xfrm>
            <a:off x="1175657" y="2454633"/>
            <a:ext cx="22957971"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800" b="1" dirty="0">
                <a:solidFill>
                  <a:schemeClr val="bg1"/>
                </a:solidFill>
              </a:rPr>
              <a:t>Nurse well-being is a critical driver to support better, more equitable health care for all. Well-being impacts nurses’ ability to perform their duties, their relationships with patients, and the costs health system at large.</a:t>
            </a:r>
            <a:endParaRPr kumimoji="0" lang="en-US" sz="4800" b="1" i="0" u="none" strike="noStrike" cap="none" spc="0" normalizeH="0" baseline="0" dirty="0">
              <a:ln>
                <a:noFill/>
              </a:ln>
              <a:solidFill>
                <a:schemeClr val="bg1"/>
              </a:solidFill>
              <a:effectLst/>
              <a:uFillTx/>
              <a:sym typeface="Helvetica Neue"/>
            </a:endParaRPr>
          </a:p>
        </p:txBody>
      </p:sp>
      <p:sp>
        <p:nvSpPr>
          <p:cNvPr id="9" name="TextBox 8"/>
          <p:cNvSpPr txBox="1"/>
          <p:nvPr/>
        </p:nvSpPr>
        <p:spPr>
          <a:xfrm>
            <a:off x="4571999" y="7895226"/>
            <a:ext cx="15381514"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400" dirty="0">
                <a:solidFill>
                  <a:schemeClr val="bg1"/>
                </a:solidFill>
              </a:rPr>
              <a:t>A nurses’ ability to provide quality and safe care.</a:t>
            </a:r>
            <a:endParaRPr kumimoji="0" lang="en-US" sz="4400" b="0" i="0" u="none" strike="noStrike" cap="none" spc="0" normalizeH="0" baseline="0" dirty="0">
              <a:ln>
                <a:noFill/>
              </a:ln>
              <a:solidFill>
                <a:schemeClr val="bg1"/>
              </a:solidFill>
              <a:effectLst/>
              <a:uFillTx/>
              <a:sym typeface="Helvetica Neue"/>
            </a:endParaRPr>
          </a:p>
        </p:txBody>
      </p:sp>
      <p:sp>
        <p:nvSpPr>
          <p:cNvPr id="11" name="TextBox 10"/>
          <p:cNvSpPr txBox="1"/>
          <p:nvPr/>
        </p:nvSpPr>
        <p:spPr>
          <a:xfrm>
            <a:off x="4571999" y="9902791"/>
            <a:ext cx="15381514"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400" dirty="0">
                <a:solidFill>
                  <a:schemeClr val="bg1"/>
                </a:solidFill>
              </a:rPr>
              <a:t>Patient’s perceptions on quality of care they receive.</a:t>
            </a:r>
            <a:endParaRPr kumimoji="0" lang="en-US" sz="4400" b="0" i="0" u="none" strike="noStrike" cap="none" spc="0" normalizeH="0" baseline="0" dirty="0">
              <a:ln>
                <a:noFill/>
              </a:ln>
              <a:solidFill>
                <a:schemeClr val="bg1"/>
              </a:solidFill>
              <a:effectLst/>
              <a:uFillTx/>
              <a:sym typeface="Helvetica Neue"/>
            </a:endParaRPr>
          </a:p>
        </p:txBody>
      </p:sp>
      <p:sp>
        <p:nvSpPr>
          <p:cNvPr id="12" name="TextBox 11"/>
          <p:cNvSpPr txBox="1"/>
          <p:nvPr/>
        </p:nvSpPr>
        <p:spPr>
          <a:xfrm>
            <a:off x="4571999" y="11725037"/>
            <a:ext cx="15381514"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400" dirty="0">
                <a:solidFill>
                  <a:schemeClr val="bg1"/>
                </a:solidFill>
              </a:rPr>
              <a:t>Hiring and training costs associated with nurse turnover.</a:t>
            </a:r>
            <a:endParaRPr kumimoji="0" lang="en-US" sz="4400" b="0" i="0" u="none" strike="noStrike" cap="none" spc="0" normalizeH="0" baseline="0" dirty="0">
              <a:ln>
                <a:noFill/>
              </a:ln>
              <a:solidFill>
                <a:schemeClr val="bg1"/>
              </a:solidFill>
              <a:effectLst/>
              <a:uFillTx/>
              <a:sym typeface="Helvetica Neue"/>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0265" y="5527891"/>
            <a:ext cx="1444890" cy="1444890"/>
          </a:xfrm>
          <a:prstGeom prst="rect">
            <a:avLst/>
          </a:prstGeom>
        </p:spPr>
      </p:pic>
      <p:sp>
        <p:nvSpPr>
          <p:cNvPr id="16" name="TextBox 15"/>
          <p:cNvSpPr txBox="1"/>
          <p:nvPr/>
        </p:nvSpPr>
        <p:spPr>
          <a:xfrm>
            <a:off x="4571999" y="5521932"/>
            <a:ext cx="1916974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400" dirty="0">
                <a:solidFill>
                  <a:schemeClr val="bg1"/>
                </a:solidFill>
              </a:rPr>
              <a:t>Nurses’ physical and mental health, joy and meaning in their work, professional satisfaction, and engagement with their job. </a:t>
            </a:r>
          </a:p>
        </p:txBody>
      </p:sp>
    </p:spTree>
    <p:extLst>
      <p:ext uri="{BB962C8B-B14F-4D97-AF65-F5344CB8AC3E}">
        <p14:creationId xmlns:p14="http://schemas.microsoft.com/office/powerpoint/2010/main" val="7967249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24384000" cy="14668500"/>
          </a:xfrm>
          <a:prstGeom prst="rect">
            <a:avLst/>
          </a:prstGeom>
          <a:solidFill>
            <a:srgbClr val="003758"/>
          </a:solidFill>
          <a:ln w="25400" cap="flat">
            <a:solidFill>
              <a:srgbClr val="003758"/>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26" name="Rectangle 25">
            <a:extLst>
              <a:ext uri="{FF2B5EF4-FFF2-40B4-BE49-F238E27FC236}">
                <a16:creationId xmlns:a16="http://schemas.microsoft.com/office/drawing/2014/main" id="{2DF8537C-8509-B94A-8A25-5F18A53088E2}"/>
              </a:ext>
            </a:extLst>
          </p:cNvPr>
          <p:cNvSpPr/>
          <p:nvPr/>
        </p:nvSpPr>
        <p:spPr>
          <a:xfrm>
            <a:off x="1947455" y="0"/>
            <a:ext cx="10206445"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Factors that Impact Nurse Well-being</a:t>
            </a:r>
            <a:endParaRPr lang="en-US" sz="3600" dirty="0">
              <a:solidFill>
                <a:srgbClr val="00385A"/>
              </a:solidFill>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155" y="5613785"/>
            <a:ext cx="2929001" cy="2929001"/>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5155" y="9583435"/>
            <a:ext cx="2579916" cy="2579916"/>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743" y="1951128"/>
            <a:ext cx="2994318" cy="2994318"/>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72314" y="9011936"/>
            <a:ext cx="1861457" cy="1861457"/>
          </a:xfrm>
          <a:prstGeom prst="rect">
            <a:avLst/>
          </a:prstGeom>
        </p:spPr>
      </p:pic>
      <p:sp>
        <p:nvSpPr>
          <p:cNvPr id="25" name="TextBox 24"/>
          <p:cNvSpPr txBox="1"/>
          <p:nvPr/>
        </p:nvSpPr>
        <p:spPr>
          <a:xfrm>
            <a:off x="6208256" y="2189835"/>
            <a:ext cx="17522601" cy="68736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7200" b="1" dirty="0">
                <a:solidFill>
                  <a:schemeClr val="bg1"/>
                </a:solidFill>
              </a:rPr>
              <a:t>Systems, structures, and policies that create workplace hazards and stresses lead to burnout, fatigue, and poor physical and mental health among the nursing workforce must be addressed to </a:t>
            </a:r>
            <a:r>
              <a:rPr lang="en-US" sz="8000" b="1" dirty="0">
                <a:solidFill>
                  <a:schemeClr val="bg1"/>
                </a:solidFill>
              </a:rPr>
              <a:t>inspire</a:t>
            </a:r>
            <a:r>
              <a:rPr lang="en-US" sz="7200" b="1" dirty="0">
                <a:solidFill>
                  <a:schemeClr val="bg1"/>
                </a:solidFill>
              </a:rPr>
              <a:t> change. </a:t>
            </a:r>
            <a:endParaRPr kumimoji="0" lang="en-US" sz="7200" b="0" i="0" u="none" strike="noStrike" cap="none" spc="0" normalizeH="0" baseline="0" dirty="0">
              <a:ln>
                <a:noFill/>
              </a:ln>
              <a:solidFill>
                <a:schemeClr val="bg1"/>
              </a:solidFill>
              <a:effectLst/>
              <a:uFillTx/>
              <a:sym typeface="Helvetica Neue"/>
            </a:endParaRPr>
          </a:p>
        </p:txBody>
      </p:sp>
      <p:cxnSp>
        <p:nvCxnSpPr>
          <p:cNvPr id="30" name="Elbow Connector 29"/>
          <p:cNvCxnSpPr/>
          <p:nvPr/>
        </p:nvCxnSpPr>
        <p:spPr>
          <a:xfrm>
            <a:off x="4186941" y="11462657"/>
            <a:ext cx="15614173" cy="1483104"/>
          </a:xfrm>
          <a:prstGeom prst="bentConnector3">
            <a:avLst>
              <a:gd name="adj1" fmla="val 41216"/>
            </a:avLst>
          </a:prstGeom>
          <a:noFill/>
          <a:ln w="85725" cap="flat">
            <a:solidFill>
              <a:schemeClr val="bg1"/>
            </a:solidFill>
            <a:prstDash val="solid"/>
            <a:round/>
            <a:headEnd w="lg" len="lg"/>
            <a:tailEnd type="arrow"/>
          </a:ln>
          <a:effectLst/>
          <a:sp3d/>
        </p:spPr>
        <p:style>
          <a:lnRef idx="0">
            <a:scrgbClr r="0" g="0" b="0"/>
          </a:lnRef>
          <a:fillRef idx="0">
            <a:scrgbClr r="0" g="0" b="0"/>
          </a:fillRef>
          <a:effectRef idx="0">
            <a:scrgbClr r="0" g="0" b="0"/>
          </a:effectRef>
          <a:fontRef idx="none"/>
        </p:style>
      </p:cxnSp>
      <p:cxnSp>
        <p:nvCxnSpPr>
          <p:cNvPr id="36" name="Straight Connector 35"/>
          <p:cNvCxnSpPr/>
          <p:nvPr/>
        </p:nvCxnSpPr>
        <p:spPr>
          <a:xfrm>
            <a:off x="4132001" y="3382973"/>
            <a:ext cx="1125799" cy="0"/>
          </a:xfrm>
          <a:prstGeom prst="line">
            <a:avLst/>
          </a:prstGeom>
          <a:noFill/>
          <a:ln w="92075"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38" name="Straight Connector 37"/>
          <p:cNvCxnSpPr/>
          <p:nvPr/>
        </p:nvCxnSpPr>
        <p:spPr>
          <a:xfrm>
            <a:off x="4132000" y="7119211"/>
            <a:ext cx="1125799" cy="0"/>
          </a:xfrm>
          <a:prstGeom prst="line">
            <a:avLst/>
          </a:prstGeom>
          <a:noFill/>
          <a:ln w="92075"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39" name="Straight Connector 38"/>
          <p:cNvCxnSpPr/>
          <p:nvPr/>
        </p:nvCxnSpPr>
        <p:spPr>
          <a:xfrm>
            <a:off x="5257799" y="3339430"/>
            <a:ext cx="131139" cy="8094236"/>
          </a:xfrm>
          <a:prstGeom prst="line">
            <a:avLst/>
          </a:prstGeom>
          <a:noFill/>
          <a:ln w="92075" cap="flat">
            <a:solidFill>
              <a:schemeClr val="bg1"/>
            </a:solidFill>
            <a:prstDash val="solid"/>
            <a:round/>
          </a:ln>
          <a:effectLst/>
          <a:sp3d/>
        </p:spPr>
        <p:style>
          <a:lnRef idx="0">
            <a:scrgbClr r="0" g="0" b="0"/>
          </a:lnRef>
          <a:fillRef idx="0">
            <a:scrgbClr r="0" g="0" b="0"/>
          </a:fillRef>
          <a:effectRef idx="0">
            <a:scrgbClr r="0" g="0" b="0"/>
          </a:effectRef>
          <a:fontRef idx="none"/>
        </p:style>
      </p:cxnSp>
      <p:cxnSp>
        <p:nvCxnSpPr>
          <p:cNvPr id="46" name="Straight Arrow Connector 45"/>
          <p:cNvCxnSpPr/>
          <p:nvPr/>
        </p:nvCxnSpPr>
        <p:spPr>
          <a:xfrm>
            <a:off x="10580913" y="9666515"/>
            <a:ext cx="6498773" cy="58095"/>
          </a:xfrm>
          <a:prstGeom prst="straightConnector1">
            <a:avLst/>
          </a:prstGeom>
          <a:ln w="85725">
            <a:solidFill>
              <a:schemeClr val="bg1"/>
            </a:solidFill>
            <a:tailEnd type="arrow"/>
          </a:ln>
        </p:spPr>
        <p:style>
          <a:lnRef idx="3">
            <a:schemeClr val="dk1"/>
          </a:lnRef>
          <a:fillRef idx="0">
            <a:schemeClr val="dk1"/>
          </a:fillRef>
          <a:effectRef idx="2">
            <a:schemeClr val="dk1"/>
          </a:effectRef>
          <a:fontRef idx="minor">
            <a:schemeClr val="tx1"/>
          </a:fontRef>
        </p:style>
      </p:cxnSp>
      <p:cxnSp>
        <p:nvCxnSpPr>
          <p:cNvPr id="48" name="Straight Connector 47"/>
          <p:cNvCxnSpPr/>
          <p:nvPr/>
        </p:nvCxnSpPr>
        <p:spPr>
          <a:xfrm flipV="1">
            <a:off x="10613570" y="9659296"/>
            <a:ext cx="3415" cy="1738047"/>
          </a:xfrm>
          <a:prstGeom prst="line">
            <a:avLst/>
          </a:prstGeom>
          <a:noFill/>
          <a:ln w="92075" cap="flat">
            <a:solidFill>
              <a:schemeClr val="bg1"/>
            </a:solidFill>
            <a:prstDash val="solid"/>
            <a:round/>
          </a:ln>
          <a:effectLst/>
          <a:sp3d/>
        </p:spPr>
        <p:style>
          <a:lnRef idx="0">
            <a:scrgbClr r="0" g="0" b="0"/>
          </a:lnRef>
          <a:fillRef idx="0">
            <a:scrgbClr r="0" g="0" b="0"/>
          </a:fillRef>
          <a:effectRef idx="0">
            <a:scrgbClr r="0" g="0" b="0"/>
          </a:effectRef>
          <a:fontRef idx="none"/>
        </p:style>
      </p:cxnSp>
      <p:pic>
        <p:nvPicPr>
          <p:cNvPr id="51" name="Picture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089762" y="11666079"/>
            <a:ext cx="2255962" cy="2255962"/>
          </a:xfrm>
          <a:prstGeom prst="rect">
            <a:avLst/>
          </a:prstGeom>
        </p:spPr>
      </p:pic>
    </p:spTree>
    <p:extLst>
      <p:ext uri="{BB962C8B-B14F-4D97-AF65-F5344CB8AC3E}">
        <p14:creationId xmlns:p14="http://schemas.microsoft.com/office/powerpoint/2010/main" val="13906775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D79"/>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2A4D9F2-6113-7D41-B071-9F98F2AD312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0" y="0"/>
            <a:ext cx="24368219" cy="13716000"/>
          </a:xfrm>
          <a:prstGeom prst="rect">
            <a:avLst/>
          </a:prstGeom>
        </p:spPr>
      </p:pic>
      <p:sp>
        <p:nvSpPr>
          <p:cNvPr id="4" name="Rectangle 3">
            <a:extLst>
              <a:ext uri="{FF2B5EF4-FFF2-40B4-BE49-F238E27FC236}">
                <a16:creationId xmlns:a16="http://schemas.microsoft.com/office/drawing/2014/main" id="{174B0D8D-F1BA-D745-95FE-1C3A9937D91B}"/>
              </a:ext>
            </a:extLst>
          </p:cNvPr>
          <p:cNvSpPr/>
          <p:nvPr/>
        </p:nvSpPr>
        <p:spPr>
          <a:xfrm>
            <a:off x="15781" y="3762103"/>
            <a:ext cx="24352437" cy="9953896"/>
          </a:xfrm>
          <a:prstGeom prst="rect">
            <a:avLst/>
          </a:prstGeom>
          <a:gradFill>
            <a:gsLst>
              <a:gs pos="81000">
                <a:srgbClr val="004D79">
                  <a:alpha val="87477"/>
                </a:srgbClr>
              </a:gs>
              <a:gs pos="12000">
                <a:srgbClr val="028AC9">
                  <a:alpha val="0"/>
                </a:srgbClr>
              </a:gs>
            </a:gsLst>
            <a:lin ang="5400000" scaled="1"/>
          </a:gra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21" name="TextBox 20">
            <a:extLst>
              <a:ext uri="{FF2B5EF4-FFF2-40B4-BE49-F238E27FC236}">
                <a16:creationId xmlns:a16="http://schemas.microsoft.com/office/drawing/2014/main" id="{947FBDE6-4015-BB43-82B8-106636AB2B2A}"/>
              </a:ext>
            </a:extLst>
          </p:cNvPr>
          <p:cNvSpPr txBox="1"/>
          <p:nvPr/>
        </p:nvSpPr>
        <p:spPr>
          <a:xfrm>
            <a:off x="10273875" y="10080639"/>
            <a:ext cx="13675243" cy="26417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lnSpc>
                <a:spcPct val="110000"/>
              </a:lnSpc>
            </a:pPr>
            <a:r>
              <a:rPr lang="en-US" sz="5000" b="1" dirty="0">
                <a:solidFill>
                  <a:schemeClr val="bg1"/>
                </a:solidFill>
              </a:rPr>
              <a:t>Integrated, systematic, organization-focused interventions are more effective at reducing burnout and improving nurse well-being.</a:t>
            </a:r>
          </a:p>
        </p:txBody>
      </p:sp>
      <p:sp>
        <p:nvSpPr>
          <p:cNvPr id="26" name="Rectangle 25">
            <a:extLst>
              <a:ext uri="{FF2B5EF4-FFF2-40B4-BE49-F238E27FC236}">
                <a16:creationId xmlns:a16="http://schemas.microsoft.com/office/drawing/2014/main" id="{2DF8537C-8509-B94A-8A25-5F18A53088E2}"/>
              </a:ext>
            </a:extLst>
          </p:cNvPr>
          <p:cNvSpPr/>
          <p:nvPr/>
        </p:nvSpPr>
        <p:spPr>
          <a:xfrm>
            <a:off x="1" y="10262741"/>
            <a:ext cx="9715500" cy="2277547"/>
          </a:xfrm>
          <a:prstGeom prst="rect">
            <a:avLst/>
          </a:prstGeom>
          <a:solidFill>
            <a:srgbClr val="F4C338"/>
          </a:solidFill>
        </p:spPr>
        <p:txBody>
          <a:bodyPr wrap="square" lIns="914400" tIns="365760" rIns="365760" bIns="365760">
            <a:spAutoFit/>
          </a:bodyPr>
          <a:lstStyle/>
          <a:p>
            <a:pPr algn="l"/>
            <a:r>
              <a:rPr lang="en-US" sz="10000" b="1" dirty="0">
                <a:solidFill>
                  <a:srgbClr val="00385A"/>
                </a:solidFill>
              </a:rPr>
              <a:t>Opportunities</a:t>
            </a:r>
            <a:endParaRPr lang="en-US" sz="10000" dirty="0">
              <a:solidFill>
                <a:srgbClr val="00385A"/>
              </a:solidFill>
            </a:endParaRPr>
          </a:p>
        </p:txBody>
      </p:sp>
    </p:spTree>
    <p:extLst>
      <p:ext uri="{BB962C8B-B14F-4D97-AF65-F5344CB8AC3E}">
        <p14:creationId xmlns:p14="http://schemas.microsoft.com/office/powerpoint/2010/main" val="287922708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8AC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F50CDE-31D8-9C4A-AD42-F400D0779A6C}"/>
              </a:ext>
            </a:extLst>
          </p:cNvPr>
          <p:cNvSpPr/>
          <p:nvPr/>
        </p:nvSpPr>
        <p:spPr>
          <a:xfrm>
            <a:off x="4509956" y="8062096"/>
            <a:ext cx="12900454" cy="3816429"/>
          </a:xfrm>
          <a:prstGeom prst="rect">
            <a:avLst/>
          </a:prstGeom>
          <a:solidFill>
            <a:srgbClr val="028AC9"/>
          </a:solidFill>
        </p:spPr>
        <p:txBody>
          <a:bodyPr wrap="square" lIns="914400" tIns="365760" rIns="365760" bIns="365760">
            <a:spAutoFit/>
          </a:bodyPr>
          <a:lstStyle/>
          <a:p>
            <a:pPr algn="l"/>
            <a:r>
              <a:rPr lang="en-US" sz="10000" b="1" dirty="0">
                <a:solidFill>
                  <a:schemeClr val="bg1"/>
                </a:solidFill>
              </a:rPr>
              <a:t>Nursing Organizations</a:t>
            </a:r>
            <a:endParaRPr lang="en-US" sz="10000" dirty="0">
              <a:solidFill>
                <a:schemeClr val="bg1"/>
              </a:solidFill>
            </a:endParaRPr>
          </a:p>
        </p:txBody>
      </p:sp>
      <p:sp>
        <p:nvSpPr>
          <p:cNvPr id="6" name="Rectangle 5">
            <a:extLst>
              <a:ext uri="{FF2B5EF4-FFF2-40B4-BE49-F238E27FC236}">
                <a16:creationId xmlns:a16="http://schemas.microsoft.com/office/drawing/2014/main" id="{CDA1DAE0-0FB2-1640-B6BC-5A404C231CDA}"/>
              </a:ext>
            </a:extLst>
          </p:cNvPr>
          <p:cNvSpPr/>
          <p:nvPr/>
        </p:nvSpPr>
        <p:spPr>
          <a:xfrm>
            <a:off x="0" y="0"/>
            <a:ext cx="469557"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8" name="Rectangle 7">
            <a:extLst>
              <a:ext uri="{FF2B5EF4-FFF2-40B4-BE49-F238E27FC236}">
                <a16:creationId xmlns:a16="http://schemas.microsoft.com/office/drawing/2014/main" id="{CDA1DAE0-0FB2-1640-B6BC-5A404C231CDA}"/>
              </a:ext>
            </a:extLst>
          </p:cNvPr>
          <p:cNvSpPr/>
          <p:nvPr/>
        </p:nvSpPr>
        <p:spPr>
          <a:xfrm>
            <a:off x="0" y="0"/>
            <a:ext cx="659028"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096" y="8507880"/>
            <a:ext cx="2924860" cy="2924860"/>
          </a:xfrm>
          <a:prstGeom prst="rect">
            <a:avLst/>
          </a:prstGeom>
        </p:spPr>
      </p:pic>
    </p:spTree>
    <p:extLst>
      <p:ext uri="{BB962C8B-B14F-4D97-AF65-F5344CB8AC3E}">
        <p14:creationId xmlns:p14="http://schemas.microsoft.com/office/powerpoint/2010/main" val="368413113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D7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45778D-4EED-C842-8221-7D364A5D579D}"/>
              </a:ext>
            </a:extLst>
          </p:cNvPr>
          <p:cNvSpPr/>
          <p:nvPr/>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40DF520E-ED85-A04C-BA37-9D1811A024A6}"/>
              </a:ext>
            </a:extLst>
          </p:cNvPr>
          <p:cNvSpPr/>
          <p:nvPr/>
        </p:nvSpPr>
        <p:spPr>
          <a:xfrm>
            <a:off x="0" y="12614598"/>
            <a:ext cx="3101602" cy="1138773"/>
          </a:xfrm>
          <a:prstGeom prst="rect">
            <a:avLst/>
          </a:prstGeom>
          <a:noFill/>
        </p:spPr>
        <p:txBody>
          <a:bodyPr wrap="square" lIns="548640" tIns="365760" rIns="365760" bIns="365760">
            <a:spAutoFit/>
          </a:bodyPr>
          <a:lstStyle/>
          <a:p>
            <a:pPr algn="l"/>
            <a:r>
              <a:rPr lang="en-US" sz="2600" i="1" dirty="0">
                <a:solidFill>
                  <a:srgbClr val="00385A"/>
                </a:solidFill>
              </a:rPr>
              <a:t>Opportunities:</a:t>
            </a:r>
          </a:p>
        </p:txBody>
      </p:sp>
      <p:sp>
        <p:nvSpPr>
          <p:cNvPr id="4" name="Rectangle 3">
            <a:extLst>
              <a:ext uri="{FF2B5EF4-FFF2-40B4-BE49-F238E27FC236}">
                <a16:creationId xmlns:a16="http://schemas.microsoft.com/office/drawing/2014/main" id="{CCB6CC27-0E8C-A44F-98E3-ACA533746A79}"/>
              </a:ext>
            </a:extLst>
          </p:cNvPr>
          <p:cNvSpPr/>
          <p:nvPr/>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Nurse Leaders</a:t>
            </a:r>
          </a:p>
        </p:txBody>
      </p:sp>
      <p:sp>
        <p:nvSpPr>
          <p:cNvPr id="5" name="Rectangle 4">
            <a:extLst>
              <a:ext uri="{FF2B5EF4-FFF2-40B4-BE49-F238E27FC236}">
                <a16:creationId xmlns:a16="http://schemas.microsoft.com/office/drawing/2014/main" id="{2355CCFF-9FA3-1C4A-ADE8-D4ABADF9C4AA}"/>
              </a:ext>
            </a:extLst>
          </p:cNvPr>
          <p:cNvSpPr/>
          <p:nvPr/>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Nursing Education Institutions </a:t>
            </a:r>
          </a:p>
        </p:txBody>
      </p:sp>
      <p:sp>
        <p:nvSpPr>
          <p:cNvPr id="6" name="Rectangle 5">
            <a:extLst>
              <a:ext uri="{FF2B5EF4-FFF2-40B4-BE49-F238E27FC236}">
                <a16:creationId xmlns:a16="http://schemas.microsoft.com/office/drawing/2014/main" id="{653269F9-C129-2C42-9EFB-79D7C14C06AA}"/>
              </a:ext>
            </a:extLst>
          </p:cNvPr>
          <p:cNvSpPr/>
          <p:nvPr/>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Employers of Nurses</a:t>
            </a:r>
          </a:p>
        </p:txBody>
      </p:sp>
      <p:sp>
        <p:nvSpPr>
          <p:cNvPr id="14" name="Rectangle 13">
            <a:extLst>
              <a:ext uri="{FF2B5EF4-FFF2-40B4-BE49-F238E27FC236}">
                <a16:creationId xmlns:a16="http://schemas.microsoft.com/office/drawing/2014/main" id="{9383452B-9B9C-A64E-97A1-BD318C45517B}"/>
              </a:ext>
            </a:extLst>
          </p:cNvPr>
          <p:cNvSpPr/>
          <p:nvPr/>
        </p:nvSpPr>
        <p:spPr>
          <a:xfrm>
            <a:off x="3361928" y="6456102"/>
            <a:ext cx="6454231" cy="1785104"/>
          </a:xfrm>
          <a:prstGeom prst="rect">
            <a:avLst/>
          </a:prstGeom>
        </p:spPr>
        <p:txBody>
          <a:bodyPr wrap="square">
            <a:spAutoFit/>
          </a:bodyPr>
          <a:lstStyle/>
          <a:p>
            <a:pPr algn="l"/>
            <a:r>
              <a:rPr lang="en-US" sz="5500" b="1" dirty="0">
                <a:solidFill>
                  <a:schemeClr val="bg1"/>
                </a:solidFill>
              </a:rPr>
              <a:t>Develop Priorities &amp; Best Practices</a:t>
            </a:r>
          </a:p>
        </p:txBody>
      </p:sp>
      <p:sp>
        <p:nvSpPr>
          <p:cNvPr id="17" name="Rectangle 16">
            <a:extLst>
              <a:ext uri="{FF2B5EF4-FFF2-40B4-BE49-F238E27FC236}">
                <a16:creationId xmlns:a16="http://schemas.microsoft.com/office/drawing/2014/main" id="{C574D259-FDDC-3D4F-8153-016FBB33B110}"/>
              </a:ext>
            </a:extLst>
          </p:cNvPr>
          <p:cNvSpPr/>
          <p:nvPr/>
        </p:nvSpPr>
        <p:spPr>
          <a:xfrm>
            <a:off x="13650788" y="6456102"/>
            <a:ext cx="7187125" cy="2631490"/>
          </a:xfrm>
          <a:prstGeom prst="rect">
            <a:avLst/>
          </a:prstGeom>
        </p:spPr>
        <p:txBody>
          <a:bodyPr wrap="square">
            <a:spAutoFit/>
          </a:bodyPr>
          <a:lstStyle/>
          <a:p>
            <a:pPr algn="l"/>
            <a:r>
              <a:rPr lang="en-US" sz="5500" b="1" dirty="0">
                <a:solidFill>
                  <a:schemeClr val="bg1"/>
                </a:solidFill>
              </a:rPr>
              <a:t>Leverage Organizational Infrastructure</a:t>
            </a:r>
          </a:p>
        </p:txBody>
      </p:sp>
      <p:sp>
        <p:nvSpPr>
          <p:cNvPr id="19" name="Oval 18">
            <a:extLst>
              <a:ext uri="{FF2B5EF4-FFF2-40B4-BE49-F238E27FC236}">
                <a16:creationId xmlns:a16="http://schemas.microsoft.com/office/drawing/2014/main" id="{4B561A09-0942-CE4B-8689-863D26872658}"/>
              </a:ext>
            </a:extLst>
          </p:cNvPr>
          <p:cNvSpPr/>
          <p:nvPr/>
        </p:nvSpPr>
        <p:spPr>
          <a:xfrm>
            <a:off x="13857249" y="3501483"/>
            <a:ext cx="2663814" cy="266381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lang="en-US" sz="9600" b="1" dirty="0">
                <a:solidFill>
                  <a:schemeClr val="bg1"/>
                </a:solidFill>
              </a:rPr>
              <a:t>2</a:t>
            </a:r>
            <a:endParaRPr kumimoji="0" lang="en-US" sz="9600" b="1" i="0" u="none" strike="noStrike" cap="none" spc="0" normalizeH="0" baseline="0" dirty="0">
              <a:ln>
                <a:noFill/>
              </a:ln>
              <a:solidFill>
                <a:schemeClr val="bg1"/>
              </a:solidFill>
              <a:effectLst/>
              <a:uFillTx/>
              <a:latin typeface="+mj-lt"/>
              <a:ea typeface="+mj-ea"/>
              <a:cs typeface="+mj-cs"/>
              <a:sym typeface="Helvetica Neue"/>
            </a:endParaRPr>
          </a:p>
        </p:txBody>
      </p:sp>
      <p:sp>
        <p:nvSpPr>
          <p:cNvPr id="20" name="Oval 19">
            <a:extLst>
              <a:ext uri="{FF2B5EF4-FFF2-40B4-BE49-F238E27FC236}">
                <a16:creationId xmlns:a16="http://schemas.microsoft.com/office/drawing/2014/main" id="{291BFAB5-C09F-6145-AC0B-AE125267CCA8}"/>
              </a:ext>
            </a:extLst>
          </p:cNvPr>
          <p:cNvSpPr/>
          <p:nvPr/>
        </p:nvSpPr>
        <p:spPr>
          <a:xfrm>
            <a:off x="3546087" y="3501483"/>
            <a:ext cx="2663814" cy="2663814"/>
          </a:xfrm>
          <a:prstGeom prst="ellipse">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9600" b="1" i="0" u="none" strike="noStrike" cap="none" spc="0" normalizeH="0" baseline="0" dirty="0">
                <a:ln>
                  <a:noFill/>
                </a:ln>
                <a:solidFill>
                  <a:schemeClr val="bg1"/>
                </a:solidFill>
                <a:effectLst/>
                <a:uFillTx/>
                <a:latin typeface="+mj-lt"/>
                <a:ea typeface="+mj-ea"/>
                <a:cs typeface="+mj-cs"/>
                <a:sym typeface="Helvetica Neue"/>
              </a:rPr>
              <a:t>1</a:t>
            </a:r>
          </a:p>
        </p:txBody>
      </p:sp>
      <p:sp>
        <p:nvSpPr>
          <p:cNvPr id="23" name="Rectangle 22">
            <a:extLst>
              <a:ext uri="{FF2B5EF4-FFF2-40B4-BE49-F238E27FC236}">
                <a16:creationId xmlns:a16="http://schemas.microsoft.com/office/drawing/2014/main" id="{3DD68C69-B076-4143-BDE5-3E38EBBE3580}"/>
              </a:ext>
            </a:extLst>
          </p:cNvPr>
          <p:cNvSpPr/>
          <p:nvPr/>
        </p:nvSpPr>
        <p:spPr>
          <a:xfrm>
            <a:off x="2960484" y="12614598"/>
            <a:ext cx="5750944" cy="1138773"/>
          </a:xfrm>
          <a:prstGeom prst="rect">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24" name="Rectangle 23">
            <a:extLst>
              <a:ext uri="{FF2B5EF4-FFF2-40B4-BE49-F238E27FC236}">
                <a16:creationId xmlns:a16="http://schemas.microsoft.com/office/drawing/2014/main" id="{C814D1FB-1DC5-C744-BCD5-E9B73577076F}"/>
              </a:ext>
            </a:extLst>
          </p:cNvPr>
          <p:cNvSpPr/>
          <p:nvPr/>
        </p:nvSpPr>
        <p:spPr>
          <a:xfrm>
            <a:off x="2963579" y="12701628"/>
            <a:ext cx="5750944" cy="1014372"/>
          </a:xfrm>
          <a:prstGeom prst="rect">
            <a:avLst/>
          </a:prstGeom>
          <a:noFill/>
        </p:spPr>
        <p:txBody>
          <a:bodyPr wrap="square" lIns="274320" tIns="274320" rIns="274320" bIns="274320">
            <a:noAutofit/>
          </a:bodyPr>
          <a:lstStyle/>
          <a:p>
            <a:r>
              <a:rPr lang="en-US" sz="2600" b="1" dirty="0">
                <a:solidFill>
                  <a:schemeClr val="bg1"/>
                </a:solidFill>
              </a:rPr>
              <a:t>Nursing Organizations</a:t>
            </a:r>
          </a:p>
        </p:txBody>
      </p:sp>
    </p:spTree>
    <p:extLst>
      <p:ext uri="{BB962C8B-B14F-4D97-AF65-F5344CB8AC3E}">
        <p14:creationId xmlns:p14="http://schemas.microsoft.com/office/powerpoint/2010/main" val="239456393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9557" y="0"/>
            <a:ext cx="23914443" cy="13716000"/>
          </a:xfrm>
          <a:prstGeom prst="rect">
            <a:avLst/>
          </a:prstGeom>
          <a:solidFill>
            <a:srgbClr val="5D9C1C"/>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5DF50CDE-31D8-9C4A-AD42-F400D0779A6C}"/>
              </a:ext>
            </a:extLst>
          </p:cNvPr>
          <p:cNvSpPr/>
          <p:nvPr/>
        </p:nvSpPr>
        <p:spPr>
          <a:xfrm>
            <a:off x="4509956" y="8062096"/>
            <a:ext cx="12900454" cy="2277547"/>
          </a:xfrm>
          <a:prstGeom prst="rect">
            <a:avLst/>
          </a:prstGeom>
          <a:solidFill>
            <a:srgbClr val="5D9C1C"/>
          </a:solidFill>
        </p:spPr>
        <p:txBody>
          <a:bodyPr wrap="square" lIns="914400" tIns="365760" rIns="365760" bIns="365760">
            <a:spAutoFit/>
          </a:bodyPr>
          <a:lstStyle/>
          <a:p>
            <a:pPr algn="l"/>
            <a:r>
              <a:rPr lang="en-US" sz="10000" b="1" dirty="0">
                <a:solidFill>
                  <a:schemeClr val="bg1"/>
                </a:solidFill>
              </a:rPr>
              <a:t>Nurse Leaders</a:t>
            </a:r>
            <a:endParaRPr lang="en-US" sz="10000" dirty="0">
              <a:solidFill>
                <a:schemeClr val="bg1"/>
              </a:solidFill>
            </a:endParaRPr>
          </a:p>
        </p:txBody>
      </p:sp>
      <p:sp>
        <p:nvSpPr>
          <p:cNvPr id="6" name="Rectangle 5">
            <a:extLst>
              <a:ext uri="{FF2B5EF4-FFF2-40B4-BE49-F238E27FC236}">
                <a16:creationId xmlns:a16="http://schemas.microsoft.com/office/drawing/2014/main" id="{CDA1DAE0-0FB2-1640-B6BC-5A404C231CDA}"/>
              </a:ext>
            </a:extLst>
          </p:cNvPr>
          <p:cNvSpPr/>
          <p:nvPr/>
        </p:nvSpPr>
        <p:spPr>
          <a:xfrm>
            <a:off x="0" y="0"/>
            <a:ext cx="469557"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8" name="Rectangle 7">
            <a:extLst>
              <a:ext uri="{FF2B5EF4-FFF2-40B4-BE49-F238E27FC236}">
                <a16:creationId xmlns:a16="http://schemas.microsoft.com/office/drawing/2014/main" id="{CDA1DAE0-0FB2-1640-B6BC-5A404C231CDA}"/>
              </a:ext>
            </a:extLst>
          </p:cNvPr>
          <p:cNvSpPr/>
          <p:nvPr/>
        </p:nvSpPr>
        <p:spPr>
          <a:xfrm>
            <a:off x="0" y="0"/>
            <a:ext cx="659028"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585" y="7261686"/>
            <a:ext cx="3878365" cy="3878365"/>
          </a:xfrm>
          <a:prstGeom prst="rect">
            <a:avLst/>
          </a:prstGeom>
        </p:spPr>
      </p:pic>
    </p:spTree>
    <p:extLst>
      <p:ext uri="{BB962C8B-B14F-4D97-AF65-F5344CB8AC3E}">
        <p14:creationId xmlns:p14="http://schemas.microsoft.com/office/powerpoint/2010/main" val="255990870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24384000" cy="14668500"/>
          </a:xfrm>
          <a:prstGeom prst="rect">
            <a:avLst/>
          </a:prstGeom>
          <a:solidFill>
            <a:srgbClr val="004D79"/>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7" name="Rectangle 6">
            <a:extLst>
              <a:ext uri="{FF2B5EF4-FFF2-40B4-BE49-F238E27FC236}">
                <a16:creationId xmlns:a16="http://schemas.microsoft.com/office/drawing/2014/main" id="{9545778D-4EED-C842-8221-7D364A5D579D}"/>
              </a:ext>
            </a:extLst>
          </p:cNvPr>
          <p:cNvSpPr/>
          <p:nvPr/>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23" name="Rectangle 22">
            <a:extLst>
              <a:ext uri="{FF2B5EF4-FFF2-40B4-BE49-F238E27FC236}">
                <a16:creationId xmlns:a16="http://schemas.microsoft.com/office/drawing/2014/main" id="{3DD68C69-B076-4143-BDE5-3E38EBBE3580}"/>
              </a:ext>
            </a:extLst>
          </p:cNvPr>
          <p:cNvSpPr/>
          <p:nvPr/>
        </p:nvSpPr>
        <p:spPr>
          <a:xfrm>
            <a:off x="8430161" y="12600382"/>
            <a:ext cx="5750944" cy="1138773"/>
          </a:xfrm>
          <a:prstGeom prst="rect">
            <a:avLst/>
          </a:prstGeom>
          <a:solidFill>
            <a:srgbClr val="5D9C1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40DF520E-ED85-A04C-BA37-9D1811A024A6}"/>
              </a:ext>
            </a:extLst>
          </p:cNvPr>
          <p:cNvSpPr/>
          <p:nvPr/>
        </p:nvSpPr>
        <p:spPr>
          <a:xfrm>
            <a:off x="0" y="12614598"/>
            <a:ext cx="3101602" cy="1138773"/>
          </a:xfrm>
          <a:prstGeom prst="rect">
            <a:avLst/>
          </a:prstGeom>
          <a:noFill/>
        </p:spPr>
        <p:txBody>
          <a:bodyPr wrap="square" lIns="548640" tIns="365760" rIns="365760" bIns="365760">
            <a:spAutoFit/>
          </a:bodyPr>
          <a:lstStyle/>
          <a:p>
            <a:pPr algn="l"/>
            <a:r>
              <a:rPr lang="en-US" sz="2600" i="1" dirty="0">
                <a:solidFill>
                  <a:srgbClr val="00385A"/>
                </a:solidFill>
              </a:rPr>
              <a:t>Opportunities:</a:t>
            </a:r>
          </a:p>
        </p:txBody>
      </p:sp>
      <p:sp>
        <p:nvSpPr>
          <p:cNvPr id="4" name="Rectangle 3">
            <a:extLst>
              <a:ext uri="{FF2B5EF4-FFF2-40B4-BE49-F238E27FC236}">
                <a16:creationId xmlns:a16="http://schemas.microsoft.com/office/drawing/2014/main" id="{CCB6CC27-0E8C-A44F-98E3-ACA533746A79}"/>
              </a:ext>
            </a:extLst>
          </p:cNvPr>
          <p:cNvSpPr/>
          <p:nvPr/>
        </p:nvSpPr>
        <p:spPr>
          <a:xfrm>
            <a:off x="8711429" y="12701628"/>
            <a:ext cx="5185313" cy="1014372"/>
          </a:xfrm>
          <a:prstGeom prst="rect">
            <a:avLst/>
          </a:prstGeom>
          <a:noFill/>
        </p:spPr>
        <p:txBody>
          <a:bodyPr wrap="square" lIns="274320" tIns="274320" rIns="274320" bIns="274320">
            <a:noAutofit/>
          </a:bodyPr>
          <a:lstStyle/>
          <a:p>
            <a:r>
              <a:rPr lang="en-US" sz="2600" b="1" dirty="0">
                <a:solidFill>
                  <a:schemeClr val="bg1"/>
                </a:solidFill>
              </a:rPr>
              <a:t>Nurse Leaders</a:t>
            </a:r>
          </a:p>
        </p:txBody>
      </p:sp>
      <p:sp>
        <p:nvSpPr>
          <p:cNvPr id="5" name="Rectangle 4">
            <a:extLst>
              <a:ext uri="{FF2B5EF4-FFF2-40B4-BE49-F238E27FC236}">
                <a16:creationId xmlns:a16="http://schemas.microsoft.com/office/drawing/2014/main" id="{2355CCFF-9FA3-1C4A-ADE8-D4ABADF9C4AA}"/>
              </a:ext>
            </a:extLst>
          </p:cNvPr>
          <p:cNvSpPr/>
          <p:nvPr/>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Nursing Education Institutions </a:t>
            </a:r>
          </a:p>
        </p:txBody>
      </p:sp>
      <p:sp>
        <p:nvSpPr>
          <p:cNvPr id="6" name="Rectangle 5">
            <a:extLst>
              <a:ext uri="{FF2B5EF4-FFF2-40B4-BE49-F238E27FC236}">
                <a16:creationId xmlns:a16="http://schemas.microsoft.com/office/drawing/2014/main" id="{653269F9-C129-2C42-9EFB-79D7C14C06AA}"/>
              </a:ext>
            </a:extLst>
          </p:cNvPr>
          <p:cNvSpPr/>
          <p:nvPr/>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Employers of Nurses</a:t>
            </a:r>
          </a:p>
        </p:txBody>
      </p:sp>
      <p:sp>
        <p:nvSpPr>
          <p:cNvPr id="14" name="Rectangle 13">
            <a:extLst>
              <a:ext uri="{FF2B5EF4-FFF2-40B4-BE49-F238E27FC236}">
                <a16:creationId xmlns:a16="http://schemas.microsoft.com/office/drawing/2014/main" id="{9383452B-9B9C-A64E-97A1-BD318C45517B}"/>
              </a:ext>
            </a:extLst>
          </p:cNvPr>
          <p:cNvSpPr/>
          <p:nvPr/>
        </p:nvSpPr>
        <p:spPr>
          <a:xfrm>
            <a:off x="3361928" y="6456102"/>
            <a:ext cx="6454231" cy="2631490"/>
          </a:xfrm>
          <a:prstGeom prst="rect">
            <a:avLst/>
          </a:prstGeom>
        </p:spPr>
        <p:txBody>
          <a:bodyPr wrap="square">
            <a:spAutoFit/>
          </a:bodyPr>
          <a:lstStyle/>
          <a:p>
            <a:pPr algn="l"/>
            <a:r>
              <a:rPr lang="en-US" sz="5500" b="1" dirty="0">
                <a:solidFill>
                  <a:schemeClr val="bg1"/>
                </a:solidFill>
              </a:rPr>
              <a:t>Advocating for resources for nurses</a:t>
            </a:r>
          </a:p>
        </p:txBody>
      </p:sp>
      <p:sp>
        <p:nvSpPr>
          <p:cNvPr id="17" name="Rectangle 16">
            <a:extLst>
              <a:ext uri="{FF2B5EF4-FFF2-40B4-BE49-F238E27FC236}">
                <a16:creationId xmlns:a16="http://schemas.microsoft.com/office/drawing/2014/main" id="{C574D259-FDDC-3D4F-8153-016FBB33B110}"/>
              </a:ext>
            </a:extLst>
          </p:cNvPr>
          <p:cNvSpPr/>
          <p:nvPr/>
        </p:nvSpPr>
        <p:spPr>
          <a:xfrm>
            <a:off x="13650788" y="6456102"/>
            <a:ext cx="7187125" cy="2631490"/>
          </a:xfrm>
          <a:prstGeom prst="rect">
            <a:avLst/>
          </a:prstGeom>
        </p:spPr>
        <p:txBody>
          <a:bodyPr wrap="square">
            <a:spAutoFit/>
          </a:bodyPr>
          <a:lstStyle/>
          <a:p>
            <a:pPr algn="l"/>
            <a:r>
              <a:rPr lang="en-US" sz="5500" b="1" dirty="0">
                <a:solidFill>
                  <a:schemeClr val="bg1"/>
                </a:solidFill>
              </a:rPr>
              <a:t>Creating a work culture that promotes well-being</a:t>
            </a:r>
          </a:p>
        </p:txBody>
      </p:sp>
      <p:sp>
        <p:nvSpPr>
          <p:cNvPr id="19" name="Oval 18">
            <a:extLst>
              <a:ext uri="{FF2B5EF4-FFF2-40B4-BE49-F238E27FC236}">
                <a16:creationId xmlns:a16="http://schemas.microsoft.com/office/drawing/2014/main" id="{4B561A09-0942-CE4B-8689-863D26872658}"/>
              </a:ext>
            </a:extLst>
          </p:cNvPr>
          <p:cNvSpPr/>
          <p:nvPr/>
        </p:nvSpPr>
        <p:spPr>
          <a:xfrm>
            <a:off x="13857249" y="3501483"/>
            <a:ext cx="2663814" cy="2663814"/>
          </a:xfrm>
          <a:prstGeom prst="ellipse">
            <a:avLst/>
          </a:prstGeom>
          <a:solidFill>
            <a:srgbClr val="5D9C1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lang="en-US" sz="9600" b="1" dirty="0">
                <a:solidFill>
                  <a:schemeClr val="bg1"/>
                </a:solidFill>
              </a:rPr>
              <a:t>2</a:t>
            </a:r>
            <a:endParaRPr kumimoji="0" lang="en-US" sz="9600" b="1" i="0" u="none" strike="noStrike" cap="none" spc="0" normalizeH="0" baseline="0" dirty="0">
              <a:ln>
                <a:noFill/>
              </a:ln>
              <a:solidFill>
                <a:schemeClr val="bg1"/>
              </a:solidFill>
              <a:effectLst/>
              <a:uFillTx/>
              <a:latin typeface="+mj-lt"/>
              <a:ea typeface="+mj-ea"/>
              <a:cs typeface="+mj-cs"/>
              <a:sym typeface="Helvetica Neue"/>
            </a:endParaRPr>
          </a:p>
        </p:txBody>
      </p:sp>
      <p:sp>
        <p:nvSpPr>
          <p:cNvPr id="20" name="Oval 19">
            <a:extLst>
              <a:ext uri="{FF2B5EF4-FFF2-40B4-BE49-F238E27FC236}">
                <a16:creationId xmlns:a16="http://schemas.microsoft.com/office/drawing/2014/main" id="{291BFAB5-C09F-6145-AC0B-AE125267CCA8}"/>
              </a:ext>
            </a:extLst>
          </p:cNvPr>
          <p:cNvSpPr/>
          <p:nvPr/>
        </p:nvSpPr>
        <p:spPr>
          <a:xfrm>
            <a:off x="3546087" y="3501483"/>
            <a:ext cx="2663814" cy="2663814"/>
          </a:xfrm>
          <a:prstGeom prst="ellipse">
            <a:avLst/>
          </a:prstGeom>
          <a:solidFill>
            <a:srgbClr val="5D9C1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9600" b="1" i="0" u="none" strike="noStrike" cap="none" spc="0" normalizeH="0" baseline="0" dirty="0">
                <a:ln>
                  <a:noFill/>
                </a:ln>
                <a:solidFill>
                  <a:schemeClr val="bg1"/>
                </a:solidFill>
                <a:effectLst/>
                <a:uFillTx/>
                <a:latin typeface="+mj-lt"/>
                <a:ea typeface="+mj-ea"/>
                <a:cs typeface="+mj-cs"/>
                <a:sym typeface="Helvetica Neue"/>
              </a:rPr>
              <a:t>1</a:t>
            </a:r>
          </a:p>
        </p:txBody>
      </p:sp>
      <p:sp>
        <p:nvSpPr>
          <p:cNvPr id="24" name="Rectangle 23">
            <a:extLst>
              <a:ext uri="{FF2B5EF4-FFF2-40B4-BE49-F238E27FC236}">
                <a16:creationId xmlns:a16="http://schemas.microsoft.com/office/drawing/2014/main" id="{C814D1FB-1DC5-C744-BCD5-E9B73577076F}"/>
              </a:ext>
            </a:extLst>
          </p:cNvPr>
          <p:cNvSpPr/>
          <p:nvPr/>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Nursing Organizations</a:t>
            </a:r>
          </a:p>
        </p:txBody>
      </p:sp>
    </p:spTree>
    <p:extLst>
      <p:ext uri="{BB962C8B-B14F-4D97-AF65-F5344CB8AC3E}">
        <p14:creationId xmlns:p14="http://schemas.microsoft.com/office/powerpoint/2010/main" val="187273485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69557" y="0"/>
            <a:ext cx="23914443" cy="13716000"/>
          </a:xfrm>
          <a:prstGeom prst="rect">
            <a:avLst/>
          </a:prstGeom>
          <a:solidFill>
            <a:srgbClr val="F29141"/>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5DF50CDE-31D8-9C4A-AD42-F400D0779A6C}"/>
              </a:ext>
            </a:extLst>
          </p:cNvPr>
          <p:cNvSpPr/>
          <p:nvPr/>
        </p:nvSpPr>
        <p:spPr>
          <a:xfrm>
            <a:off x="4509956" y="8062096"/>
            <a:ext cx="14300558" cy="3816429"/>
          </a:xfrm>
          <a:prstGeom prst="rect">
            <a:avLst/>
          </a:prstGeom>
          <a:solidFill>
            <a:srgbClr val="F29141"/>
          </a:solidFill>
        </p:spPr>
        <p:txBody>
          <a:bodyPr wrap="square" lIns="914400" tIns="365760" rIns="365760" bIns="365760">
            <a:spAutoFit/>
          </a:bodyPr>
          <a:lstStyle/>
          <a:p>
            <a:pPr algn="l"/>
            <a:r>
              <a:rPr lang="en-US" sz="10000" b="1" dirty="0">
                <a:solidFill>
                  <a:schemeClr val="bg1"/>
                </a:solidFill>
              </a:rPr>
              <a:t>Nursing Educational Institutions</a:t>
            </a:r>
            <a:endParaRPr lang="en-US" sz="10000" dirty="0">
              <a:solidFill>
                <a:schemeClr val="bg1"/>
              </a:solidFill>
            </a:endParaRPr>
          </a:p>
        </p:txBody>
      </p:sp>
      <p:sp>
        <p:nvSpPr>
          <p:cNvPr id="6" name="Rectangle 5">
            <a:extLst>
              <a:ext uri="{FF2B5EF4-FFF2-40B4-BE49-F238E27FC236}">
                <a16:creationId xmlns:a16="http://schemas.microsoft.com/office/drawing/2014/main" id="{CDA1DAE0-0FB2-1640-B6BC-5A404C231CDA}"/>
              </a:ext>
            </a:extLst>
          </p:cNvPr>
          <p:cNvSpPr/>
          <p:nvPr/>
        </p:nvSpPr>
        <p:spPr>
          <a:xfrm>
            <a:off x="0" y="0"/>
            <a:ext cx="469557"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9" name="Rectangle 8">
            <a:extLst>
              <a:ext uri="{FF2B5EF4-FFF2-40B4-BE49-F238E27FC236}">
                <a16:creationId xmlns:a16="http://schemas.microsoft.com/office/drawing/2014/main" id="{CDA1DAE0-0FB2-1640-B6BC-5A404C231CDA}"/>
              </a:ext>
            </a:extLst>
          </p:cNvPr>
          <p:cNvSpPr/>
          <p:nvPr/>
        </p:nvSpPr>
        <p:spPr>
          <a:xfrm>
            <a:off x="0" y="0"/>
            <a:ext cx="659028"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8286" y="8578616"/>
            <a:ext cx="2783388" cy="2783388"/>
          </a:xfrm>
          <a:prstGeom prst="rect">
            <a:avLst/>
          </a:prstGeom>
        </p:spPr>
      </p:pic>
    </p:spTree>
    <p:extLst>
      <p:ext uri="{BB962C8B-B14F-4D97-AF65-F5344CB8AC3E}">
        <p14:creationId xmlns:p14="http://schemas.microsoft.com/office/powerpoint/2010/main" val="191215733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24384000" cy="14668500"/>
          </a:xfrm>
          <a:prstGeom prst="rect">
            <a:avLst/>
          </a:prstGeom>
          <a:solidFill>
            <a:srgbClr val="004D79"/>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7" name="Rectangle 6">
            <a:extLst>
              <a:ext uri="{FF2B5EF4-FFF2-40B4-BE49-F238E27FC236}">
                <a16:creationId xmlns:a16="http://schemas.microsoft.com/office/drawing/2014/main" id="{9545778D-4EED-C842-8221-7D364A5D579D}"/>
              </a:ext>
            </a:extLst>
          </p:cNvPr>
          <p:cNvSpPr/>
          <p:nvPr/>
        </p:nvSpPr>
        <p:spPr>
          <a:xfrm>
            <a:off x="0" y="12614598"/>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23" name="Rectangle 22">
            <a:extLst>
              <a:ext uri="{FF2B5EF4-FFF2-40B4-BE49-F238E27FC236}">
                <a16:creationId xmlns:a16="http://schemas.microsoft.com/office/drawing/2014/main" id="{3DD68C69-B076-4143-BDE5-3E38EBBE3580}"/>
              </a:ext>
            </a:extLst>
          </p:cNvPr>
          <p:cNvSpPr/>
          <p:nvPr/>
        </p:nvSpPr>
        <p:spPr>
          <a:xfrm>
            <a:off x="14125341" y="12609884"/>
            <a:ext cx="5750944" cy="1138773"/>
          </a:xfrm>
          <a:prstGeom prst="rect">
            <a:avLst/>
          </a:prstGeom>
          <a:solidFill>
            <a:srgbClr val="F2914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40DF520E-ED85-A04C-BA37-9D1811A024A6}"/>
              </a:ext>
            </a:extLst>
          </p:cNvPr>
          <p:cNvSpPr/>
          <p:nvPr/>
        </p:nvSpPr>
        <p:spPr>
          <a:xfrm>
            <a:off x="0" y="12614598"/>
            <a:ext cx="3101602" cy="1138773"/>
          </a:xfrm>
          <a:prstGeom prst="rect">
            <a:avLst/>
          </a:prstGeom>
          <a:noFill/>
        </p:spPr>
        <p:txBody>
          <a:bodyPr wrap="square" lIns="548640" tIns="365760" rIns="365760" bIns="365760">
            <a:spAutoFit/>
          </a:bodyPr>
          <a:lstStyle/>
          <a:p>
            <a:pPr algn="l"/>
            <a:r>
              <a:rPr lang="en-US" sz="2600" i="1" dirty="0">
                <a:solidFill>
                  <a:srgbClr val="00385A"/>
                </a:solidFill>
              </a:rPr>
              <a:t>Opportunities:</a:t>
            </a:r>
          </a:p>
        </p:txBody>
      </p:sp>
      <p:sp>
        <p:nvSpPr>
          <p:cNvPr id="4" name="Rectangle 3">
            <a:extLst>
              <a:ext uri="{FF2B5EF4-FFF2-40B4-BE49-F238E27FC236}">
                <a16:creationId xmlns:a16="http://schemas.microsoft.com/office/drawing/2014/main" id="{CCB6CC27-0E8C-A44F-98E3-ACA533746A79}"/>
              </a:ext>
            </a:extLst>
          </p:cNvPr>
          <p:cNvSpPr/>
          <p:nvPr/>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Nurse Leaders</a:t>
            </a:r>
          </a:p>
        </p:txBody>
      </p:sp>
      <p:sp>
        <p:nvSpPr>
          <p:cNvPr id="5" name="Rectangle 4">
            <a:extLst>
              <a:ext uri="{FF2B5EF4-FFF2-40B4-BE49-F238E27FC236}">
                <a16:creationId xmlns:a16="http://schemas.microsoft.com/office/drawing/2014/main" id="{2355CCFF-9FA3-1C4A-ADE8-D4ABADF9C4AA}"/>
              </a:ext>
            </a:extLst>
          </p:cNvPr>
          <p:cNvSpPr/>
          <p:nvPr/>
        </p:nvSpPr>
        <p:spPr>
          <a:xfrm>
            <a:off x="13896743" y="12701628"/>
            <a:ext cx="6151047" cy="1014372"/>
          </a:xfrm>
          <a:prstGeom prst="rect">
            <a:avLst/>
          </a:prstGeom>
          <a:noFill/>
        </p:spPr>
        <p:txBody>
          <a:bodyPr wrap="square" lIns="274320" tIns="274320" rIns="274320" bIns="274320">
            <a:noAutofit/>
          </a:bodyPr>
          <a:lstStyle/>
          <a:p>
            <a:r>
              <a:rPr lang="en-US" sz="2600" b="1" dirty="0">
                <a:solidFill>
                  <a:schemeClr val="bg1"/>
                </a:solidFill>
              </a:rPr>
              <a:t>Nursing Education Institutions </a:t>
            </a:r>
          </a:p>
        </p:txBody>
      </p:sp>
      <p:sp>
        <p:nvSpPr>
          <p:cNvPr id="6" name="Rectangle 5">
            <a:extLst>
              <a:ext uri="{FF2B5EF4-FFF2-40B4-BE49-F238E27FC236}">
                <a16:creationId xmlns:a16="http://schemas.microsoft.com/office/drawing/2014/main" id="{653269F9-C129-2C42-9EFB-79D7C14C06AA}"/>
              </a:ext>
            </a:extLst>
          </p:cNvPr>
          <p:cNvSpPr/>
          <p:nvPr/>
        </p:nvSpPr>
        <p:spPr>
          <a:xfrm>
            <a:off x="20047790" y="12701628"/>
            <a:ext cx="4336210" cy="1014372"/>
          </a:xfrm>
          <a:prstGeom prst="rect">
            <a:avLst/>
          </a:prstGeom>
          <a:noFill/>
        </p:spPr>
        <p:txBody>
          <a:bodyPr wrap="square" lIns="274320" tIns="274320" rIns="274320" bIns="274320">
            <a:noAutofit/>
          </a:bodyPr>
          <a:lstStyle/>
          <a:p>
            <a:r>
              <a:rPr lang="en-US" sz="2600" dirty="0">
                <a:solidFill>
                  <a:schemeClr val="tx2"/>
                </a:solidFill>
              </a:rPr>
              <a:t>Employers of Nurses</a:t>
            </a:r>
          </a:p>
        </p:txBody>
      </p:sp>
      <p:sp>
        <p:nvSpPr>
          <p:cNvPr id="14" name="Rectangle 13">
            <a:extLst>
              <a:ext uri="{FF2B5EF4-FFF2-40B4-BE49-F238E27FC236}">
                <a16:creationId xmlns:a16="http://schemas.microsoft.com/office/drawing/2014/main" id="{9383452B-9B9C-A64E-97A1-BD318C45517B}"/>
              </a:ext>
            </a:extLst>
          </p:cNvPr>
          <p:cNvSpPr/>
          <p:nvPr/>
        </p:nvSpPr>
        <p:spPr>
          <a:xfrm>
            <a:off x="9115022" y="4140455"/>
            <a:ext cx="12220977" cy="4324261"/>
          </a:xfrm>
          <a:prstGeom prst="rect">
            <a:avLst/>
          </a:prstGeom>
        </p:spPr>
        <p:txBody>
          <a:bodyPr wrap="square">
            <a:spAutoFit/>
          </a:bodyPr>
          <a:lstStyle/>
          <a:p>
            <a:pPr algn="l"/>
            <a:r>
              <a:rPr lang="en-US" sz="5500" b="1" dirty="0">
                <a:solidFill>
                  <a:schemeClr val="bg1"/>
                </a:solidFill>
              </a:rPr>
              <a:t>Adapt curricula &amp; policies to ensure that students are developing the skills and resources necessary for well-being needed throughout a nursing career</a:t>
            </a:r>
          </a:p>
        </p:txBody>
      </p:sp>
      <p:sp>
        <p:nvSpPr>
          <p:cNvPr id="20" name="Oval 19">
            <a:extLst>
              <a:ext uri="{FF2B5EF4-FFF2-40B4-BE49-F238E27FC236}">
                <a16:creationId xmlns:a16="http://schemas.microsoft.com/office/drawing/2014/main" id="{291BFAB5-C09F-6145-AC0B-AE125267CCA8}"/>
              </a:ext>
            </a:extLst>
          </p:cNvPr>
          <p:cNvSpPr/>
          <p:nvPr/>
        </p:nvSpPr>
        <p:spPr>
          <a:xfrm>
            <a:off x="4086265" y="4271071"/>
            <a:ext cx="4063028" cy="4063028"/>
          </a:xfrm>
          <a:prstGeom prst="ellipse">
            <a:avLst/>
          </a:prstGeom>
          <a:solidFill>
            <a:srgbClr val="F2914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16600" b="1" i="0" u="none" strike="noStrike" cap="none" spc="0" normalizeH="0" baseline="0" dirty="0">
                <a:ln>
                  <a:noFill/>
                </a:ln>
                <a:solidFill>
                  <a:schemeClr val="bg1"/>
                </a:solidFill>
                <a:effectLst/>
                <a:uFillTx/>
                <a:latin typeface="+mj-lt"/>
                <a:ea typeface="+mj-ea"/>
                <a:cs typeface="+mj-cs"/>
                <a:sym typeface="Helvetica Neue"/>
              </a:rPr>
              <a:t>1</a:t>
            </a:r>
          </a:p>
        </p:txBody>
      </p:sp>
      <p:sp>
        <p:nvSpPr>
          <p:cNvPr id="24" name="Rectangle 23">
            <a:extLst>
              <a:ext uri="{FF2B5EF4-FFF2-40B4-BE49-F238E27FC236}">
                <a16:creationId xmlns:a16="http://schemas.microsoft.com/office/drawing/2014/main" id="{C814D1FB-1DC5-C744-BCD5-E9B73577076F}"/>
              </a:ext>
            </a:extLst>
          </p:cNvPr>
          <p:cNvSpPr/>
          <p:nvPr/>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Nursing Organizations</a:t>
            </a:r>
          </a:p>
        </p:txBody>
      </p:sp>
    </p:spTree>
    <p:extLst>
      <p:ext uri="{BB962C8B-B14F-4D97-AF65-F5344CB8AC3E}">
        <p14:creationId xmlns:p14="http://schemas.microsoft.com/office/powerpoint/2010/main" val="9849086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9557" y="0"/>
            <a:ext cx="23914443" cy="13716000"/>
          </a:xfrm>
          <a:prstGeom prst="rect">
            <a:avLst/>
          </a:prstGeom>
          <a:solidFill>
            <a:srgbClr val="F4C338"/>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5DF50CDE-31D8-9C4A-AD42-F400D0779A6C}"/>
              </a:ext>
            </a:extLst>
          </p:cNvPr>
          <p:cNvSpPr/>
          <p:nvPr/>
        </p:nvSpPr>
        <p:spPr>
          <a:xfrm>
            <a:off x="4509956" y="8062096"/>
            <a:ext cx="12900454" cy="3816429"/>
          </a:xfrm>
          <a:prstGeom prst="rect">
            <a:avLst/>
          </a:prstGeom>
          <a:solidFill>
            <a:srgbClr val="F4C338"/>
          </a:solidFill>
        </p:spPr>
        <p:txBody>
          <a:bodyPr wrap="square" lIns="914400" tIns="365760" rIns="365760" bIns="365760">
            <a:spAutoFit/>
          </a:bodyPr>
          <a:lstStyle/>
          <a:p>
            <a:pPr algn="l"/>
            <a:r>
              <a:rPr lang="en-US" sz="10000" b="1" dirty="0">
                <a:solidFill>
                  <a:schemeClr val="bg1"/>
                </a:solidFill>
              </a:rPr>
              <a:t>Employers of Nurses</a:t>
            </a:r>
            <a:endParaRPr lang="en-US" sz="10000" dirty="0">
              <a:solidFill>
                <a:schemeClr val="bg1"/>
              </a:solidFill>
            </a:endParaRPr>
          </a:p>
        </p:txBody>
      </p:sp>
      <p:sp>
        <p:nvSpPr>
          <p:cNvPr id="6" name="Rectangle 5">
            <a:extLst>
              <a:ext uri="{FF2B5EF4-FFF2-40B4-BE49-F238E27FC236}">
                <a16:creationId xmlns:a16="http://schemas.microsoft.com/office/drawing/2014/main" id="{CDA1DAE0-0FB2-1640-B6BC-5A404C231CDA}"/>
              </a:ext>
            </a:extLst>
          </p:cNvPr>
          <p:cNvSpPr/>
          <p:nvPr/>
        </p:nvSpPr>
        <p:spPr>
          <a:xfrm>
            <a:off x="0" y="0"/>
            <a:ext cx="469557"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9" name="Rectangle 8">
            <a:extLst>
              <a:ext uri="{FF2B5EF4-FFF2-40B4-BE49-F238E27FC236}">
                <a16:creationId xmlns:a16="http://schemas.microsoft.com/office/drawing/2014/main" id="{CDA1DAE0-0FB2-1640-B6BC-5A404C231CDA}"/>
              </a:ext>
            </a:extLst>
          </p:cNvPr>
          <p:cNvSpPr/>
          <p:nvPr/>
        </p:nvSpPr>
        <p:spPr>
          <a:xfrm>
            <a:off x="0" y="0"/>
            <a:ext cx="659028"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412584" y="8380018"/>
            <a:ext cx="3180584" cy="3180584"/>
          </a:xfrm>
          <a:prstGeom prst="rect">
            <a:avLst/>
          </a:prstGeom>
        </p:spPr>
      </p:pic>
    </p:spTree>
    <p:extLst>
      <p:ext uri="{BB962C8B-B14F-4D97-AF65-F5344CB8AC3E}">
        <p14:creationId xmlns:p14="http://schemas.microsoft.com/office/powerpoint/2010/main" val="332601976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24384000" cy="14668500"/>
          </a:xfrm>
          <a:prstGeom prst="rect">
            <a:avLst/>
          </a:prstGeom>
          <a:solidFill>
            <a:srgbClr val="004D79"/>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7" name="Rectangle 6">
            <a:extLst>
              <a:ext uri="{FF2B5EF4-FFF2-40B4-BE49-F238E27FC236}">
                <a16:creationId xmlns:a16="http://schemas.microsoft.com/office/drawing/2014/main" id="{9545778D-4EED-C842-8221-7D364A5D579D}"/>
              </a:ext>
            </a:extLst>
          </p:cNvPr>
          <p:cNvSpPr/>
          <p:nvPr/>
        </p:nvSpPr>
        <p:spPr>
          <a:xfrm>
            <a:off x="0" y="12571055"/>
            <a:ext cx="24384000" cy="113877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i="0" u="none" strike="noStrike" cap="none" spc="0" normalizeH="0" baseline="0" dirty="0">
              <a:ln>
                <a:noFill/>
              </a:ln>
              <a:solidFill>
                <a:srgbClr val="5E5E5E"/>
              </a:solidFill>
              <a:effectLst/>
              <a:uFillTx/>
              <a:latin typeface="+mj-lt"/>
              <a:ea typeface="+mj-ea"/>
              <a:cs typeface="+mj-cs"/>
              <a:sym typeface="Helvetica Neue"/>
            </a:endParaRPr>
          </a:p>
        </p:txBody>
      </p:sp>
      <p:sp>
        <p:nvSpPr>
          <p:cNvPr id="23" name="Rectangle 22">
            <a:extLst>
              <a:ext uri="{FF2B5EF4-FFF2-40B4-BE49-F238E27FC236}">
                <a16:creationId xmlns:a16="http://schemas.microsoft.com/office/drawing/2014/main" id="{3DD68C69-B076-4143-BDE5-3E38EBBE3580}"/>
              </a:ext>
            </a:extLst>
          </p:cNvPr>
          <p:cNvSpPr/>
          <p:nvPr/>
        </p:nvSpPr>
        <p:spPr>
          <a:xfrm>
            <a:off x="20113104" y="12573000"/>
            <a:ext cx="4510382" cy="1180371"/>
          </a:xfrm>
          <a:prstGeom prst="rect">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
        <p:nvSpPr>
          <p:cNvPr id="2" name="Rectangle 1">
            <a:extLst>
              <a:ext uri="{FF2B5EF4-FFF2-40B4-BE49-F238E27FC236}">
                <a16:creationId xmlns:a16="http://schemas.microsoft.com/office/drawing/2014/main" id="{40DF520E-ED85-A04C-BA37-9D1811A024A6}"/>
              </a:ext>
            </a:extLst>
          </p:cNvPr>
          <p:cNvSpPr/>
          <p:nvPr/>
        </p:nvSpPr>
        <p:spPr>
          <a:xfrm>
            <a:off x="0" y="12614598"/>
            <a:ext cx="3101602" cy="1138773"/>
          </a:xfrm>
          <a:prstGeom prst="rect">
            <a:avLst/>
          </a:prstGeom>
          <a:noFill/>
        </p:spPr>
        <p:txBody>
          <a:bodyPr wrap="square" lIns="548640" tIns="365760" rIns="365760" bIns="365760">
            <a:spAutoFit/>
          </a:bodyPr>
          <a:lstStyle/>
          <a:p>
            <a:pPr algn="l"/>
            <a:r>
              <a:rPr lang="en-US" sz="2600" i="1" dirty="0">
                <a:solidFill>
                  <a:srgbClr val="00385A"/>
                </a:solidFill>
              </a:rPr>
              <a:t>Opportunities:</a:t>
            </a:r>
          </a:p>
        </p:txBody>
      </p:sp>
      <p:sp>
        <p:nvSpPr>
          <p:cNvPr id="4" name="Rectangle 3">
            <a:extLst>
              <a:ext uri="{FF2B5EF4-FFF2-40B4-BE49-F238E27FC236}">
                <a16:creationId xmlns:a16="http://schemas.microsoft.com/office/drawing/2014/main" id="{CCB6CC27-0E8C-A44F-98E3-ACA533746A79}"/>
              </a:ext>
            </a:extLst>
          </p:cNvPr>
          <p:cNvSpPr/>
          <p:nvPr/>
        </p:nvSpPr>
        <p:spPr>
          <a:xfrm>
            <a:off x="8711429" y="12701628"/>
            <a:ext cx="5185313" cy="1014372"/>
          </a:xfrm>
          <a:prstGeom prst="rect">
            <a:avLst/>
          </a:prstGeom>
          <a:noFill/>
        </p:spPr>
        <p:txBody>
          <a:bodyPr wrap="square" lIns="274320" tIns="274320" rIns="274320" bIns="274320">
            <a:noAutofit/>
          </a:bodyPr>
          <a:lstStyle/>
          <a:p>
            <a:r>
              <a:rPr lang="en-US" sz="2600" dirty="0">
                <a:solidFill>
                  <a:schemeClr val="tx2"/>
                </a:solidFill>
              </a:rPr>
              <a:t>Nurse Leaders</a:t>
            </a:r>
          </a:p>
        </p:txBody>
      </p:sp>
      <p:sp>
        <p:nvSpPr>
          <p:cNvPr id="5" name="Rectangle 4">
            <a:extLst>
              <a:ext uri="{FF2B5EF4-FFF2-40B4-BE49-F238E27FC236}">
                <a16:creationId xmlns:a16="http://schemas.microsoft.com/office/drawing/2014/main" id="{2355CCFF-9FA3-1C4A-ADE8-D4ABADF9C4AA}"/>
              </a:ext>
            </a:extLst>
          </p:cNvPr>
          <p:cNvSpPr/>
          <p:nvPr/>
        </p:nvSpPr>
        <p:spPr>
          <a:xfrm>
            <a:off x="13896743" y="12701628"/>
            <a:ext cx="6151047" cy="1014372"/>
          </a:xfrm>
          <a:prstGeom prst="rect">
            <a:avLst/>
          </a:prstGeom>
          <a:noFill/>
        </p:spPr>
        <p:txBody>
          <a:bodyPr wrap="square" lIns="274320" tIns="274320" rIns="274320" bIns="274320">
            <a:noAutofit/>
          </a:bodyPr>
          <a:lstStyle/>
          <a:p>
            <a:r>
              <a:rPr lang="en-US" sz="2600" dirty="0">
                <a:solidFill>
                  <a:schemeClr val="tx2"/>
                </a:solidFill>
              </a:rPr>
              <a:t>Nursing Education Institutions </a:t>
            </a:r>
          </a:p>
        </p:txBody>
      </p:sp>
      <p:sp>
        <p:nvSpPr>
          <p:cNvPr id="6" name="Rectangle 5">
            <a:extLst>
              <a:ext uri="{FF2B5EF4-FFF2-40B4-BE49-F238E27FC236}">
                <a16:creationId xmlns:a16="http://schemas.microsoft.com/office/drawing/2014/main" id="{653269F9-C129-2C42-9EFB-79D7C14C06AA}"/>
              </a:ext>
            </a:extLst>
          </p:cNvPr>
          <p:cNvSpPr/>
          <p:nvPr/>
        </p:nvSpPr>
        <p:spPr>
          <a:xfrm>
            <a:off x="20047790" y="12701628"/>
            <a:ext cx="4336210" cy="1014372"/>
          </a:xfrm>
          <a:prstGeom prst="rect">
            <a:avLst/>
          </a:prstGeom>
          <a:noFill/>
        </p:spPr>
        <p:txBody>
          <a:bodyPr wrap="square" lIns="274320" tIns="274320" rIns="274320" bIns="274320">
            <a:noAutofit/>
          </a:bodyPr>
          <a:lstStyle/>
          <a:p>
            <a:r>
              <a:rPr lang="en-US" sz="2600" b="1" dirty="0">
                <a:solidFill>
                  <a:schemeClr val="bg1"/>
                </a:solidFill>
              </a:rPr>
              <a:t>Employers of Nurses</a:t>
            </a:r>
          </a:p>
        </p:txBody>
      </p:sp>
      <p:sp>
        <p:nvSpPr>
          <p:cNvPr id="14" name="Rectangle 13">
            <a:extLst>
              <a:ext uri="{FF2B5EF4-FFF2-40B4-BE49-F238E27FC236}">
                <a16:creationId xmlns:a16="http://schemas.microsoft.com/office/drawing/2014/main" id="{9383452B-9B9C-A64E-97A1-BD318C45517B}"/>
              </a:ext>
            </a:extLst>
          </p:cNvPr>
          <p:cNvSpPr/>
          <p:nvPr/>
        </p:nvSpPr>
        <p:spPr>
          <a:xfrm>
            <a:off x="2222108" y="6894130"/>
            <a:ext cx="4737274" cy="3046988"/>
          </a:xfrm>
          <a:prstGeom prst="rect">
            <a:avLst/>
          </a:prstGeom>
        </p:spPr>
        <p:txBody>
          <a:bodyPr wrap="square">
            <a:spAutoFit/>
          </a:bodyPr>
          <a:lstStyle/>
          <a:p>
            <a:pPr algn="l"/>
            <a:r>
              <a:rPr lang="en-US" sz="4800" b="1" dirty="0">
                <a:solidFill>
                  <a:schemeClr val="bg1"/>
                </a:solidFill>
              </a:rPr>
              <a:t>Be accountable for </a:t>
            </a:r>
            <a:r>
              <a:rPr lang="en-US" sz="4800" b="1">
                <a:solidFill>
                  <a:schemeClr val="bg1"/>
                </a:solidFill>
              </a:rPr>
              <a:t>ensuring well-being </a:t>
            </a:r>
            <a:r>
              <a:rPr lang="en-US" sz="4800" b="1" dirty="0">
                <a:solidFill>
                  <a:schemeClr val="bg1"/>
                </a:solidFill>
              </a:rPr>
              <a:t>in the workplace</a:t>
            </a:r>
          </a:p>
        </p:txBody>
      </p:sp>
      <p:sp>
        <p:nvSpPr>
          <p:cNvPr id="19" name="Oval 18">
            <a:extLst>
              <a:ext uri="{FF2B5EF4-FFF2-40B4-BE49-F238E27FC236}">
                <a16:creationId xmlns:a16="http://schemas.microsoft.com/office/drawing/2014/main" id="{4B561A09-0942-CE4B-8689-863D26872658}"/>
              </a:ext>
            </a:extLst>
          </p:cNvPr>
          <p:cNvSpPr/>
          <p:nvPr/>
        </p:nvSpPr>
        <p:spPr>
          <a:xfrm>
            <a:off x="10419556" y="3167458"/>
            <a:ext cx="2663814" cy="2663814"/>
          </a:xfrm>
          <a:prstGeom prst="ellipse">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lang="en-US" sz="9600" b="1" dirty="0">
                <a:solidFill>
                  <a:schemeClr val="bg1"/>
                </a:solidFill>
              </a:rPr>
              <a:t>2</a:t>
            </a:r>
            <a:endParaRPr kumimoji="0" lang="en-US" sz="9600" b="1" i="0" u="none" strike="noStrike" cap="none" spc="0" normalizeH="0" baseline="0" dirty="0">
              <a:ln>
                <a:noFill/>
              </a:ln>
              <a:solidFill>
                <a:schemeClr val="bg1"/>
              </a:solidFill>
              <a:effectLst/>
              <a:uFillTx/>
              <a:latin typeface="+mj-lt"/>
              <a:ea typeface="+mj-ea"/>
              <a:cs typeface="+mj-cs"/>
              <a:sym typeface="Helvetica Neue"/>
            </a:endParaRPr>
          </a:p>
        </p:txBody>
      </p:sp>
      <p:sp>
        <p:nvSpPr>
          <p:cNvPr id="20" name="Oval 19">
            <a:extLst>
              <a:ext uri="{FF2B5EF4-FFF2-40B4-BE49-F238E27FC236}">
                <a16:creationId xmlns:a16="http://schemas.microsoft.com/office/drawing/2014/main" id="{291BFAB5-C09F-6145-AC0B-AE125267CCA8}"/>
              </a:ext>
            </a:extLst>
          </p:cNvPr>
          <p:cNvSpPr/>
          <p:nvPr/>
        </p:nvSpPr>
        <p:spPr>
          <a:xfrm>
            <a:off x="2902526" y="3167458"/>
            <a:ext cx="2663814" cy="2663814"/>
          </a:xfrm>
          <a:prstGeom prst="ellipse">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9600" b="1" i="0" u="none" strike="noStrike" cap="none" spc="0" normalizeH="0" baseline="0" dirty="0">
                <a:ln>
                  <a:noFill/>
                </a:ln>
                <a:solidFill>
                  <a:schemeClr val="bg1"/>
                </a:solidFill>
                <a:effectLst/>
                <a:uFillTx/>
                <a:latin typeface="+mj-lt"/>
                <a:ea typeface="+mj-ea"/>
                <a:cs typeface="+mj-cs"/>
                <a:sym typeface="Helvetica Neue"/>
              </a:rPr>
              <a:t>1</a:t>
            </a:r>
          </a:p>
        </p:txBody>
      </p:sp>
      <p:sp>
        <p:nvSpPr>
          <p:cNvPr id="24" name="Rectangle 23">
            <a:extLst>
              <a:ext uri="{FF2B5EF4-FFF2-40B4-BE49-F238E27FC236}">
                <a16:creationId xmlns:a16="http://schemas.microsoft.com/office/drawing/2014/main" id="{C814D1FB-1DC5-C744-BCD5-E9B73577076F}"/>
              </a:ext>
            </a:extLst>
          </p:cNvPr>
          <p:cNvSpPr/>
          <p:nvPr/>
        </p:nvSpPr>
        <p:spPr>
          <a:xfrm>
            <a:off x="2963579" y="12701628"/>
            <a:ext cx="5750944" cy="1014372"/>
          </a:xfrm>
          <a:prstGeom prst="rect">
            <a:avLst/>
          </a:prstGeom>
          <a:noFill/>
        </p:spPr>
        <p:txBody>
          <a:bodyPr wrap="square" lIns="274320" tIns="274320" rIns="274320" bIns="274320">
            <a:noAutofit/>
          </a:bodyPr>
          <a:lstStyle/>
          <a:p>
            <a:r>
              <a:rPr lang="en-US" sz="2600" dirty="0">
                <a:solidFill>
                  <a:schemeClr val="tx2"/>
                </a:solidFill>
              </a:rPr>
              <a:t>Nursing Organizations</a:t>
            </a:r>
          </a:p>
        </p:txBody>
      </p:sp>
      <p:sp>
        <p:nvSpPr>
          <p:cNvPr id="16" name="Oval 15">
            <a:extLst>
              <a:ext uri="{FF2B5EF4-FFF2-40B4-BE49-F238E27FC236}">
                <a16:creationId xmlns:a16="http://schemas.microsoft.com/office/drawing/2014/main" id="{291BFAB5-C09F-6145-AC0B-AE125267CCA8}"/>
              </a:ext>
            </a:extLst>
          </p:cNvPr>
          <p:cNvSpPr/>
          <p:nvPr/>
        </p:nvSpPr>
        <p:spPr>
          <a:xfrm>
            <a:off x="17936587" y="3167458"/>
            <a:ext cx="2663814" cy="2663814"/>
          </a:xfrm>
          <a:prstGeom prst="ellipse">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9600" b="1" i="0" u="none" strike="noStrike" cap="none" spc="0" normalizeH="0" baseline="0" dirty="0">
                <a:ln>
                  <a:noFill/>
                </a:ln>
                <a:solidFill>
                  <a:schemeClr val="bg1"/>
                </a:solidFill>
                <a:effectLst/>
                <a:uFillTx/>
                <a:latin typeface="+mj-lt"/>
                <a:ea typeface="+mj-ea"/>
                <a:cs typeface="+mj-cs"/>
                <a:sym typeface="Helvetica Neue"/>
              </a:rPr>
              <a:t>3</a:t>
            </a:r>
          </a:p>
        </p:txBody>
      </p:sp>
      <p:sp>
        <p:nvSpPr>
          <p:cNvPr id="18" name="Rectangle 17">
            <a:extLst>
              <a:ext uri="{FF2B5EF4-FFF2-40B4-BE49-F238E27FC236}">
                <a16:creationId xmlns:a16="http://schemas.microsoft.com/office/drawing/2014/main" id="{9383452B-9B9C-A64E-97A1-BD318C45517B}"/>
              </a:ext>
            </a:extLst>
          </p:cNvPr>
          <p:cNvSpPr/>
          <p:nvPr/>
        </p:nvSpPr>
        <p:spPr>
          <a:xfrm>
            <a:off x="8539062" y="6800947"/>
            <a:ext cx="7305876" cy="3046988"/>
          </a:xfrm>
          <a:prstGeom prst="rect">
            <a:avLst/>
          </a:prstGeom>
        </p:spPr>
        <p:txBody>
          <a:bodyPr wrap="square">
            <a:spAutoFit/>
          </a:bodyPr>
          <a:lstStyle/>
          <a:p>
            <a:pPr algn="l"/>
            <a:r>
              <a:rPr lang="en-US" sz="4800" b="1" dirty="0">
                <a:solidFill>
                  <a:schemeClr val="bg1"/>
                </a:solidFill>
              </a:rPr>
              <a:t>Redesign work systems to ensure nurses have the tools &amp; resources they need to succeed</a:t>
            </a:r>
          </a:p>
        </p:txBody>
      </p:sp>
      <p:sp>
        <p:nvSpPr>
          <p:cNvPr id="21" name="Rectangle 20">
            <a:extLst>
              <a:ext uri="{FF2B5EF4-FFF2-40B4-BE49-F238E27FC236}">
                <a16:creationId xmlns:a16="http://schemas.microsoft.com/office/drawing/2014/main" id="{9383452B-9B9C-A64E-97A1-BD318C45517B}"/>
              </a:ext>
            </a:extLst>
          </p:cNvPr>
          <p:cNvSpPr/>
          <p:nvPr/>
        </p:nvSpPr>
        <p:spPr>
          <a:xfrm>
            <a:off x="16827313" y="6762297"/>
            <a:ext cx="6163316" cy="2308324"/>
          </a:xfrm>
          <a:prstGeom prst="rect">
            <a:avLst/>
          </a:prstGeom>
        </p:spPr>
        <p:txBody>
          <a:bodyPr wrap="square">
            <a:spAutoFit/>
          </a:bodyPr>
          <a:lstStyle/>
          <a:p>
            <a:pPr algn="l"/>
            <a:r>
              <a:rPr lang="en-US" sz="4800" b="1" dirty="0">
                <a:solidFill>
                  <a:schemeClr val="bg1"/>
                </a:solidFill>
              </a:rPr>
              <a:t>Support nurses’ individual capacity for well-being</a:t>
            </a:r>
          </a:p>
        </p:txBody>
      </p:sp>
    </p:spTree>
    <p:extLst>
      <p:ext uri="{BB962C8B-B14F-4D97-AF65-F5344CB8AC3E}">
        <p14:creationId xmlns:p14="http://schemas.microsoft.com/office/powerpoint/2010/main" val="268327360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59028" y="0"/>
            <a:ext cx="5931243" cy="14042569"/>
          </a:xfrm>
          <a:prstGeom prst="rect">
            <a:avLst/>
          </a:prstGeom>
          <a:solidFill>
            <a:srgbClr val="028AC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Rectangle 5">
            <a:extLst>
              <a:ext uri="{FF2B5EF4-FFF2-40B4-BE49-F238E27FC236}">
                <a16:creationId xmlns:a16="http://schemas.microsoft.com/office/drawing/2014/main" id="{CDA1DAE0-0FB2-1640-B6BC-5A404C231CDA}"/>
              </a:ext>
            </a:extLst>
          </p:cNvPr>
          <p:cNvSpPr/>
          <p:nvPr/>
        </p:nvSpPr>
        <p:spPr>
          <a:xfrm>
            <a:off x="0" y="0"/>
            <a:ext cx="659028" cy="13716000"/>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12" name="Rectangle 11"/>
          <p:cNvSpPr/>
          <p:nvPr/>
        </p:nvSpPr>
        <p:spPr>
          <a:xfrm>
            <a:off x="6590271" y="0"/>
            <a:ext cx="5931243" cy="14042569"/>
          </a:xfrm>
          <a:prstGeom prst="rect">
            <a:avLst/>
          </a:prstGeom>
          <a:solidFill>
            <a:srgbClr val="5D9C1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13" name="Rectangle 12"/>
          <p:cNvSpPr/>
          <p:nvPr/>
        </p:nvSpPr>
        <p:spPr>
          <a:xfrm>
            <a:off x="12521514" y="0"/>
            <a:ext cx="5931243" cy="14042569"/>
          </a:xfrm>
          <a:prstGeom prst="rect">
            <a:avLst/>
          </a:prstGeom>
          <a:solidFill>
            <a:srgbClr val="F2914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14" name="Rectangle 13"/>
          <p:cNvSpPr/>
          <p:nvPr/>
        </p:nvSpPr>
        <p:spPr>
          <a:xfrm>
            <a:off x="18452757" y="0"/>
            <a:ext cx="5931243" cy="14042569"/>
          </a:xfrm>
          <a:prstGeom prst="rect">
            <a:avLst/>
          </a:prstGeom>
          <a:solidFill>
            <a:srgbClr val="F4C338"/>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16" name="Rectangle 15"/>
          <p:cNvSpPr/>
          <p:nvPr/>
        </p:nvSpPr>
        <p:spPr>
          <a:xfrm>
            <a:off x="659028" y="0"/>
            <a:ext cx="23724972" cy="8817429"/>
          </a:xfrm>
          <a:prstGeom prst="rect">
            <a:avLst/>
          </a:prstGeom>
          <a:solidFill>
            <a:srgbClr val="015D8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8" name="TextBox 7"/>
          <p:cNvSpPr txBox="1"/>
          <p:nvPr/>
        </p:nvSpPr>
        <p:spPr>
          <a:xfrm>
            <a:off x="2495771" y="2290734"/>
            <a:ext cx="20051485" cy="67505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7200" dirty="0">
                <a:solidFill>
                  <a:schemeClr val="bg1"/>
                </a:solidFill>
              </a:rPr>
              <a:t>Some stakeholders can make sweeping changes to policies and work environments, while others will focus more on facilitating individual and team well-being—we’ll need to make progress at all levels to support nurse well-being.</a:t>
            </a:r>
          </a:p>
          <a:p>
            <a:pPr marL="0" marR="0" indent="0" algn="l" defTabSz="2438337" rtl="0" fontAlgn="auto" latinLnBrk="0" hangingPunct="0">
              <a:lnSpc>
                <a:spcPct val="100000"/>
              </a:lnSpc>
              <a:spcBef>
                <a:spcPts val="0"/>
              </a:spcBef>
              <a:spcAft>
                <a:spcPts val="0"/>
              </a:spcAft>
              <a:buClrTx/>
              <a:buSzTx/>
              <a:buFontTx/>
              <a:buNone/>
              <a:tabLst/>
            </a:pPr>
            <a:endParaRPr kumimoji="0" lang="en-US" sz="7200" b="0" i="0" u="none" strike="noStrike" cap="none" spc="0" normalizeH="0" baseline="0" dirty="0">
              <a:ln>
                <a:noFill/>
              </a:ln>
              <a:solidFill>
                <a:schemeClr val="bg1"/>
              </a:solidFill>
              <a:effectLst/>
              <a:uFillTx/>
              <a:sym typeface="Helvetica Neue"/>
            </a:endParaRPr>
          </a:p>
        </p:txBody>
      </p:sp>
      <p:sp>
        <p:nvSpPr>
          <p:cNvPr id="17" name="Rectangle 16">
            <a:extLst>
              <a:ext uri="{FF2B5EF4-FFF2-40B4-BE49-F238E27FC236}">
                <a16:creationId xmlns:a16="http://schemas.microsoft.com/office/drawing/2014/main" id="{2DF8537C-8509-B94A-8A25-5F18A53088E2}"/>
              </a:ext>
            </a:extLst>
          </p:cNvPr>
          <p:cNvSpPr/>
          <p:nvPr/>
        </p:nvSpPr>
        <p:spPr>
          <a:xfrm>
            <a:off x="1947455" y="0"/>
            <a:ext cx="10206445" cy="1292662"/>
          </a:xfrm>
          <a:prstGeom prst="rect">
            <a:avLst/>
          </a:prstGeom>
          <a:solidFill>
            <a:srgbClr val="F4C338"/>
          </a:solidFill>
        </p:spPr>
        <p:txBody>
          <a:bodyPr wrap="square" lIns="548640" tIns="365760" rIns="365760" bIns="365760">
            <a:spAutoFit/>
          </a:bodyPr>
          <a:lstStyle/>
          <a:p>
            <a:pPr algn="l"/>
            <a:r>
              <a:rPr lang="en-US" sz="3600" b="1" dirty="0">
                <a:solidFill>
                  <a:srgbClr val="00385A"/>
                </a:solidFill>
              </a:rPr>
              <a:t>Opportunities</a:t>
            </a:r>
            <a:endParaRPr lang="en-US" sz="3600" dirty="0">
              <a:solidFill>
                <a:srgbClr val="00385A"/>
              </a:solidFill>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9410149" y="9498251"/>
            <a:ext cx="3667565" cy="3667565"/>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56866" y="9073267"/>
            <a:ext cx="4660537" cy="4660537"/>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6602" y="8757420"/>
            <a:ext cx="4958580" cy="4958580"/>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35658" y="9261032"/>
            <a:ext cx="4285007" cy="4285007"/>
          </a:xfrm>
          <a:prstGeom prst="rect">
            <a:avLst/>
          </a:prstGeom>
        </p:spPr>
      </p:pic>
    </p:spTree>
    <p:extLst>
      <p:ext uri="{BB962C8B-B14F-4D97-AF65-F5344CB8AC3E}">
        <p14:creationId xmlns:p14="http://schemas.microsoft.com/office/powerpoint/2010/main" val="349890515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4D79"/>
        </a:solidFill>
        <a:effectLst/>
      </p:bgPr>
    </p:bg>
    <p:spTree>
      <p:nvGrpSpPr>
        <p:cNvPr id="1" name=""/>
        <p:cNvGrpSpPr/>
        <p:nvPr/>
      </p:nvGrpSpPr>
      <p:grpSpPr>
        <a:xfrm>
          <a:off x="0" y="0"/>
          <a:ext cx="0" cy="0"/>
          <a:chOff x="0" y="0"/>
          <a:chExt cx="0" cy="0"/>
        </a:xfrm>
      </p:grpSpPr>
      <p:pic>
        <p:nvPicPr>
          <p:cNvPr id="2" name="Picture 1" descr="A picture containing text, grass, person, people&#10;&#10;Description automatically generated">
            <a:extLst>
              <a:ext uri="{FF2B5EF4-FFF2-40B4-BE49-F238E27FC236}">
                <a16:creationId xmlns:a16="http://schemas.microsoft.com/office/drawing/2014/main" id="{41F68CD2-910E-C54B-BB7A-9E35CF494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2087" y="1231175"/>
            <a:ext cx="7502433" cy="11253650"/>
          </a:xfrm>
          <a:prstGeom prst="rect">
            <a:avLst/>
          </a:prstGeom>
          <a:effectLst>
            <a:outerShdw blurRad="264120" dist="70643" dir="2700000" sx="100669" sy="100669" algn="tl" rotWithShape="0">
              <a:prstClr val="black">
                <a:alpha val="15828"/>
              </a:prstClr>
            </a:outerShdw>
          </a:effectLst>
        </p:spPr>
      </p:pic>
      <p:sp>
        <p:nvSpPr>
          <p:cNvPr id="3" name="Rectangle 2">
            <a:extLst>
              <a:ext uri="{FF2B5EF4-FFF2-40B4-BE49-F238E27FC236}">
                <a16:creationId xmlns:a16="http://schemas.microsoft.com/office/drawing/2014/main" id="{6AC9C4D0-2852-2449-8BE0-85A58FD02904}"/>
              </a:ext>
            </a:extLst>
          </p:cNvPr>
          <p:cNvSpPr/>
          <p:nvPr/>
        </p:nvSpPr>
        <p:spPr>
          <a:xfrm>
            <a:off x="1953490" y="1107219"/>
            <a:ext cx="5681159" cy="1092607"/>
          </a:xfrm>
          <a:prstGeom prst="rect">
            <a:avLst/>
          </a:prstGeom>
        </p:spPr>
        <p:txBody>
          <a:bodyPr wrap="square">
            <a:spAutoFit/>
          </a:bodyPr>
          <a:lstStyle/>
          <a:p>
            <a:pPr algn="l"/>
            <a:r>
              <a:rPr lang="en-US" sz="6500" b="1" dirty="0">
                <a:solidFill>
                  <a:schemeClr val="bg1"/>
                </a:solidFill>
              </a:rPr>
              <a:t>Learn more:</a:t>
            </a:r>
          </a:p>
        </p:txBody>
      </p:sp>
      <p:sp>
        <p:nvSpPr>
          <p:cNvPr id="4" name="Rectangle 3">
            <a:extLst>
              <a:ext uri="{FF2B5EF4-FFF2-40B4-BE49-F238E27FC236}">
                <a16:creationId xmlns:a16="http://schemas.microsoft.com/office/drawing/2014/main" id="{0EEFA173-1137-BF45-90A0-1B382D8EBFFB}"/>
              </a:ext>
            </a:extLst>
          </p:cNvPr>
          <p:cNvSpPr/>
          <p:nvPr/>
        </p:nvSpPr>
        <p:spPr>
          <a:xfrm>
            <a:off x="3440199" y="3843262"/>
            <a:ext cx="11891241" cy="1446550"/>
          </a:xfrm>
          <a:prstGeom prst="rect">
            <a:avLst/>
          </a:prstGeom>
        </p:spPr>
        <p:txBody>
          <a:bodyPr wrap="square">
            <a:spAutoFit/>
          </a:bodyPr>
          <a:lstStyle/>
          <a:p>
            <a:pPr algn="l"/>
            <a:r>
              <a:rPr lang="en-US" sz="4400" dirty="0">
                <a:solidFill>
                  <a:schemeClr val="bg1"/>
                </a:solidFill>
              </a:rPr>
              <a:t>Hear the expert-led discussions from our 4-part webinar series</a:t>
            </a:r>
            <a:endParaRPr lang="en-US" sz="4400" i="1" dirty="0">
              <a:solidFill>
                <a:schemeClr val="bg1"/>
              </a:solidFill>
            </a:endParaRPr>
          </a:p>
        </p:txBody>
      </p:sp>
      <p:cxnSp>
        <p:nvCxnSpPr>
          <p:cNvPr id="5" name="Straight Arrow Connector 4">
            <a:extLst>
              <a:ext uri="{FF2B5EF4-FFF2-40B4-BE49-F238E27FC236}">
                <a16:creationId xmlns:a16="http://schemas.microsoft.com/office/drawing/2014/main" id="{A16F3D75-EE93-B348-A11A-B3447EA975FF}"/>
              </a:ext>
            </a:extLst>
          </p:cNvPr>
          <p:cNvCxnSpPr/>
          <p:nvPr/>
        </p:nvCxnSpPr>
        <p:spPr>
          <a:xfrm>
            <a:off x="2043639" y="4268420"/>
            <a:ext cx="1025913" cy="0"/>
          </a:xfrm>
          <a:prstGeom prst="straightConnector1">
            <a:avLst/>
          </a:prstGeom>
          <a:noFill/>
          <a:ln w="127000" cap="flat">
            <a:solidFill>
              <a:srgbClr val="F4C338"/>
            </a:solidFill>
            <a:prstDash val="solid"/>
            <a:round/>
            <a:tailEnd type="triangle"/>
          </a:ln>
          <a:effectLst/>
          <a:sp3d/>
        </p:spPr>
        <p:style>
          <a:lnRef idx="0">
            <a:scrgbClr r="0" g="0" b="0"/>
          </a:lnRef>
          <a:fillRef idx="0">
            <a:scrgbClr r="0" g="0" b="0"/>
          </a:fillRef>
          <a:effectRef idx="0">
            <a:scrgbClr r="0" g="0" b="0"/>
          </a:effectRef>
          <a:fontRef idx="none"/>
        </p:style>
      </p:cxnSp>
      <p:sp>
        <p:nvSpPr>
          <p:cNvPr id="6" name="Rectangle 5">
            <a:extLst>
              <a:ext uri="{FF2B5EF4-FFF2-40B4-BE49-F238E27FC236}">
                <a16:creationId xmlns:a16="http://schemas.microsoft.com/office/drawing/2014/main" id="{1C130FCB-62F1-134C-88D2-A44E283A361D}"/>
              </a:ext>
            </a:extLst>
          </p:cNvPr>
          <p:cNvSpPr/>
          <p:nvPr/>
        </p:nvSpPr>
        <p:spPr>
          <a:xfrm>
            <a:off x="3440199" y="5859772"/>
            <a:ext cx="9513801" cy="769441"/>
          </a:xfrm>
          <a:prstGeom prst="rect">
            <a:avLst/>
          </a:prstGeom>
        </p:spPr>
        <p:txBody>
          <a:bodyPr wrap="square">
            <a:spAutoFit/>
          </a:bodyPr>
          <a:lstStyle/>
          <a:p>
            <a:pPr algn="l"/>
            <a:r>
              <a:rPr lang="en-US" sz="4400" dirty="0">
                <a:solidFill>
                  <a:schemeClr val="bg1"/>
                </a:solidFill>
              </a:rPr>
              <a:t>Listen to our 8-part podcast </a:t>
            </a:r>
          </a:p>
        </p:txBody>
      </p:sp>
      <p:cxnSp>
        <p:nvCxnSpPr>
          <p:cNvPr id="7" name="Straight Arrow Connector 6">
            <a:extLst>
              <a:ext uri="{FF2B5EF4-FFF2-40B4-BE49-F238E27FC236}">
                <a16:creationId xmlns:a16="http://schemas.microsoft.com/office/drawing/2014/main" id="{C13659D7-DFA2-E24C-989A-C1C3163CB863}"/>
              </a:ext>
            </a:extLst>
          </p:cNvPr>
          <p:cNvCxnSpPr/>
          <p:nvPr/>
        </p:nvCxnSpPr>
        <p:spPr>
          <a:xfrm>
            <a:off x="2043639" y="6284930"/>
            <a:ext cx="1025913" cy="0"/>
          </a:xfrm>
          <a:prstGeom prst="straightConnector1">
            <a:avLst/>
          </a:prstGeom>
          <a:noFill/>
          <a:ln w="127000" cap="flat">
            <a:solidFill>
              <a:srgbClr val="F4C338"/>
            </a:solidFill>
            <a:prstDash val="solid"/>
            <a:round/>
            <a:tailEnd type="triangle"/>
          </a:ln>
          <a:effectLst/>
          <a:sp3d/>
        </p:spPr>
        <p:style>
          <a:lnRef idx="0">
            <a:scrgbClr r="0" g="0" b="0"/>
          </a:lnRef>
          <a:fillRef idx="0">
            <a:scrgbClr r="0" g="0" b="0"/>
          </a:fillRef>
          <a:effectRef idx="0">
            <a:scrgbClr r="0" g="0" b="0"/>
          </a:effectRef>
          <a:fontRef idx="none"/>
        </p:style>
      </p:cxnSp>
      <p:sp>
        <p:nvSpPr>
          <p:cNvPr id="8" name="Rectangle 7">
            <a:extLst>
              <a:ext uri="{FF2B5EF4-FFF2-40B4-BE49-F238E27FC236}">
                <a16:creationId xmlns:a16="http://schemas.microsoft.com/office/drawing/2014/main" id="{896D21EF-D95D-7441-BE8C-17425C98653E}"/>
              </a:ext>
            </a:extLst>
          </p:cNvPr>
          <p:cNvSpPr/>
          <p:nvPr/>
        </p:nvSpPr>
        <p:spPr>
          <a:xfrm>
            <a:off x="3440199" y="7106494"/>
            <a:ext cx="9513801" cy="1446550"/>
          </a:xfrm>
          <a:prstGeom prst="rect">
            <a:avLst/>
          </a:prstGeom>
        </p:spPr>
        <p:txBody>
          <a:bodyPr wrap="square">
            <a:spAutoFit/>
          </a:bodyPr>
          <a:lstStyle/>
          <a:p>
            <a:pPr algn="l"/>
            <a:r>
              <a:rPr lang="en-US" sz="4400" dirty="0">
                <a:solidFill>
                  <a:schemeClr val="bg1"/>
                </a:solidFill>
              </a:rPr>
              <a:t>Explore the report materials:</a:t>
            </a:r>
          </a:p>
          <a:p>
            <a:pPr algn="l"/>
            <a:r>
              <a:rPr lang="en-US" sz="4400" dirty="0">
                <a:solidFill>
                  <a:schemeClr val="bg1"/>
                </a:solidFill>
              </a:rPr>
              <a:t>bit.ly/futureofnursing2030</a:t>
            </a:r>
          </a:p>
        </p:txBody>
      </p:sp>
      <p:cxnSp>
        <p:nvCxnSpPr>
          <p:cNvPr id="9" name="Straight Arrow Connector 8">
            <a:extLst>
              <a:ext uri="{FF2B5EF4-FFF2-40B4-BE49-F238E27FC236}">
                <a16:creationId xmlns:a16="http://schemas.microsoft.com/office/drawing/2014/main" id="{E3725ABD-0205-AA44-911D-080694137A44}"/>
              </a:ext>
            </a:extLst>
          </p:cNvPr>
          <p:cNvCxnSpPr/>
          <p:nvPr/>
        </p:nvCxnSpPr>
        <p:spPr>
          <a:xfrm>
            <a:off x="2043639" y="7531652"/>
            <a:ext cx="1025913" cy="0"/>
          </a:xfrm>
          <a:prstGeom prst="straightConnector1">
            <a:avLst/>
          </a:prstGeom>
          <a:noFill/>
          <a:ln w="127000" cap="flat">
            <a:solidFill>
              <a:srgbClr val="F4C338"/>
            </a:solidFill>
            <a:prstDash val="solid"/>
            <a:round/>
            <a:tailEnd type="triangle"/>
          </a:ln>
          <a:effectLst/>
          <a:sp3d/>
        </p:spPr>
        <p:style>
          <a:lnRef idx="0">
            <a:scrgbClr r="0" g="0" b="0"/>
          </a:lnRef>
          <a:fillRef idx="0">
            <a:scrgbClr r="0" g="0" b="0"/>
          </a:fillRef>
          <a:effectRef idx="0">
            <a:scrgbClr r="0" g="0" b="0"/>
          </a:effectRef>
          <a:fontRef idx="none"/>
        </p:style>
      </p:cxnSp>
      <p:sp>
        <p:nvSpPr>
          <p:cNvPr id="12" name="Rectangle 11">
            <a:extLst>
              <a:ext uri="{FF2B5EF4-FFF2-40B4-BE49-F238E27FC236}">
                <a16:creationId xmlns:a16="http://schemas.microsoft.com/office/drawing/2014/main" id="{3F8A8D89-5F65-D349-8A54-4CA03001BFE0}"/>
              </a:ext>
            </a:extLst>
          </p:cNvPr>
          <p:cNvSpPr/>
          <p:nvPr/>
        </p:nvSpPr>
        <p:spPr>
          <a:xfrm>
            <a:off x="3440199" y="11962450"/>
            <a:ext cx="9513801" cy="646331"/>
          </a:xfrm>
          <a:prstGeom prst="rect">
            <a:avLst/>
          </a:prstGeom>
        </p:spPr>
        <p:txBody>
          <a:bodyPr wrap="square">
            <a:spAutoFit/>
          </a:bodyPr>
          <a:lstStyle/>
          <a:p>
            <a:pPr algn="l"/>
            <a:r>
              <a:rPr lang="en-US" sz="3600" i="1" dirty="0">
                <a:solidFill>
                  <a:schemeClr val="bg1"/>
                </a:solidFill>
              </a:rPr>
              <a:t>[Speaker contact info]</a:t>
            </a:r>
          </a:p>
        </p:txBody>
      </p:sp>
      <p:sp>
        <p:nvSpPr>
          <p:cNvPr id="11" name="Rectangle 10">
            <a:extLst>
              <a:ext uri="{FF2B5EF4-FFF2-40B4-BE49-F238E27FC236}">
                <a16:creationId xmlns:a16="http://schemas.microsoft.com/office/drawing/2014/main" id="{1C130FCB-62F1-134C-88D2-A44E283A361D}"/>
              </a:ext>
            </a:extLst>
          </p:cNvPr>
          <p:cNvSpPr/>
          <p:nvPr/>
        </p:nvSpPr>
        <p:spPr>
          <a:xfrm>
            <a:off x="3440199" y="2612775"/>
            <a:ext cx="11891241" cy="769441"/>
          </a:xfrm>
          <a:prstGeom prst="rect">
            <a:avLst/>
          </a:prstGeom>
        </p:spPr>
        <p:txBody>
          <a:bodyPr wrap="square">
            <a:spAutoFit/>
          </a:bodyPr>
          <a:lstStyle/>
          <a:p>
            <a:pPr algn="l"/>
            <a:r>
              <a:rPr lang="en-US" sz="4400" dirty="0">
                <a:solidFill>
                  <a:schemeClr val="bg1"/>
                </a:solidFill>
              </a:rPr>
              <a:t>Read all 9 recommendations from the report</a:t>
            </a:r>
          </a:p>
        </p:txBody>
      </p:sp>
      <p:cxnSp>
        <p:nvCxnSpPr>
          <p:cNvPr id="13" name="Straight Arrow Connector 12">
            <a:extLst>
              <a:ext uri="{FF2B5EF4-FFF2-40B4-BE49-F238E27FC236}">
                <a16:creationId xmlns:a16="http://schemas.microsoft.com/office/drawing/2014/main" id="{C13659D7-DFA2-E24C-989A-C1C3163CB863}"/>
              </a:ext>
            </a:extLst>
          </p:cNvPr>
          <p:cNvCxnSpPr/>
          <p:nvPr/>
        </p:nvCxnSpPr>
        <p:spPr>
          <a:xfrm>
            <a:off x="2043639" y="3037933"/>
            <a:ext cx="1025913" cy="0"/>
          </a:xfrm>
          <a:prstGeom prst="straightConnector1">
            <a:avLst/>
          </a:prstGeom>
          <a:noFill/>
          <a:ln w="127000" cap="flat">
            <a:solidFill>
              <a:srgbClr val="F4C338"/>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215851954"/>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6091</TotalTime>
  <Words>2437</Words>
  <Application>Microsoft Office PowerPoint</Application>
  <PresentationFormat>Custom</PresentationFormat>
  <Paragraphs>183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Menestrel, Suzanne</dc:creator>
  <cp:lastModifiedBy>Katie Pavek</cp:lastModifiedBy>
  <cp:revision>398</cp:revision>
  <dcterms:modified xsi:type="dcterms:W3CDTF">2022-01-30T14:22:51Z</dcterms:modified>
</cp:coreProperties>
</file>